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98" r:id="rId3"/>
    <p:sldId id="284" r:id="rId4"/>
    <p:sldId id="268" r:id="rId5"/>
    <p:sldId id="295" r:id="rId6"/>
    <p:sldId id="261" r:id="rId7"/>
    <p:sldId id="259" r:id="rId8"/>
    <p:sldId id="282" r:id="rId9"/>
    <p:sldId id="286" r:id="rId10"/>
    <p:sldId id="296" r:id="rId11"/>
    <p:sldId id="297" r:id="rId12"/>
    <p:sldId id="274" r:id="rId13"/>
    <p:sldId id="285" r:id="rId14"/>
    <p:sldId id="292" r:id="rId15"/>
    <p:sldId id="289" r:id="rId16"/>
    <p:sldId id="283" r:id="rId17"/>
    <p:sldId id="302" r:id="rId18"/>
    <p:sldId id="303" r:id="rId19"/>
    <p:sldId id="304" r:id="rId20"/>
    <p:sldId id="305" r:id="rId21"/>
    <p:sldId id="307" r:id="rId22"/>
    <p:sldId id="315" r:id="rId23"/>
    <p:sldId id="312" r:id="rId24"/>
    <p:sldId id="309" r:id="rId25"/>
    <p:sldId id="290" r:id="rId26"/>
    <p:sldId id="314" r:id="rId27"/>
    <p:sldId id="313" r:id="rId28"/>
    <p:sldId id="26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3203" autoAdjust="0"/>
  </p:normalViewPr>
  <p:slideViewPr>
    <p:cSldViewPr snapToGrid="0">
      <p:cViewPr varScale="1">
        <p:scale>
          <a:sx n="77" d="100"/>
          <a:sy n="77" d="100"/>
        </p:scale>
        <p:origin x="6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g>
</file>

<file path=ppt/media/image10.jp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jpg>
</file>

<file path=ppt/media/image3.png>
</file>

<file path=ppt/media/image4.jpeg>
</file>

<file path=ppt/media/image5.jpe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A7BD89-EC76-4101-8DD2-043CFC9FAE38}" type="datetimeFigureOut">
              <a:rPr lang="en-IN" smtClean="0"/>
              <a:t>08-04-2025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684DC3-9D4B-4171-AC84-0A0A6FD64B35}" type="slidenum">
              <a:rPr lang="en-IN" smtClean="0"/>
              <a:t>‹#›</a:t>
            </a:fld>
            <a:endParaRPr lang="en-IN"/>
          </a:p>
        </p:txBody>
      </p:sp>
    </p:spTree>
    <p:extLst>
      <p:ext uri="{BB962C8B-B14F-4D97-AF65-F5344CB8AC3E}">
        <p14:creationId xmlns:p14="http://schemas.microsoft.com/office/powerpoint/2010/main" val="2316568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C684DC3-9D4B-4171-AC84-0A0A6FD64B35}" type="slidenum">
              <a:rPr lang="en-IN" smtClean="0"/>
              <a:t>5</a:t>
            </a:fld>
            <a:endParaRPr lang="en-IN"/>
          </a:p>
        </p:txBody>
      </p:sp>
    </p:spTree>
    <p:extLst>
      <p:ext uri="{BB962C8B-B14F-4D97-AF65-F5344CB8AC3E}">
        <p14:creationId xmlns:p14="http://schemas.microsoft.com/office/powerpoint/2010/main" val="1023221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5E29-2133-D741-9581-F69371B056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895721-8CBE-72FF-F284-81D553136E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C722047-BCD1-FECE-8917-35A19150A3AF}"/>
              </a:ext>
            </a:extLst>
          </p:cNvPr>
          <p:cNvSpPr>
            <a:spLocks noGrp="1"/>
          </p:cNvSpPr>
          <p:nvPr>
            <p:ph type="dt" sz="half" idx="10"/>
          </p:nvPr>
        </p:nvSpPr>
        <p:spPr/>
        <p:txBody>
          <a:bodyPr/>
          <a:lstStyle/>
          <a:p>
            <a:fld id="{9FB307D1-C46F-45F1-B15B-CCC7D40B9349}" type="datetime1">
              <a:rPr lang="en-IN" smtClean="0"/>
              <a:t>08-04-2025</a:t>
            </a:fld>
            <a:endParaRPr lang="en-IN"/>
          </a:p>
        </p:txBody>
      </p:sp>
      <p:sp>
        <p:nvSpPr>
          <p:cNvPr id="5" name="Footer Placeholder 4">
            <a:extLst>
              <a:ext uri="{FF2B5EF4-FFF2-40B4-BE49-F238E27FC236}">
                <a16:creationId xmlns:a16="http://schemas.microsoft.com/office/drawing/2014/main" id="{718BEBF5-D4AF-C458-B34B-1808E6784A3D}"/>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8DFF5A84-698F-7CBF-DC8A-903089D82DC5}"/>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524401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EBB4B-F36B-23D0-E559-75E688E7691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A40EA7-E7B0-8BDE-E545-D53CC77E39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5A1522-1690-8EF9-C257-409A036C1D67}"/>
              </a:ext>
            </a:extLst>
          </p:cNvPr>
          <p:cNvSpPr>
            <a:spLocks noGrp="1"/>
          </p:cNvSpPr>
          <p:nvPr>
            <p:ph type="dt" sz="half" idx="10"/>
          </p:nvPr>
        </p:nvSpPr>
        <p:spPr/>
        <p:txBody>
          <a:bodyPr/>
          <a:lstStyle/>
          <a:p>
            <a:fld id="{6E1DD0ED-C00E-4779-B1EA-8F2FBD0B078D}" type="datetime1">
              <a:rPr lang="en-IN" smtClean="0"/>
              <a:t>08-04-2025</a:t>
            </a:fld>
            <a:endParaRPr lang="en-IN"/>
          </a:p>
        </p:txBody>
      </p:sp>
      <p:sp>
        <p:nvSpPr>
          <p:cNvPr id="5" name="Footer Placeholder 4">
            <a:extLst>
              <a:ext uri="{FF2B5EF4-FFF2-40B4-BE49-F238E27FC236}">
                <a16:creationId xmlns:a16="http://schemas.microsoft.com/office/drawing/2014/main" id="{08D8C414-0D03-4F54-7E2F-3FFB2067E12B}"/>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4BE6B55A-A5EB-DB59-93E0-945591EBF7DB}"/>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642273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384C68-DCD0-7BE4-F3A2-E8A7E1D7EDA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A305B4C-5768-0CE1-2FC2-63175A7B70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29FE72-5F05-6C22-BCAF-794D3F050AED}"/>
              </a:ext>
            </a:extLst>
          </p:cNvPr>
          <p:cNvSpPr>
            <a:spLocks noGrp="1"/>
          </p:cNvSpPr>
          <p:nvPr>
            <p:ph type="dt" sz="half" idx="10"/>
          </p:nvPr>
        </p:nvSpPr>
        <p:spPr/>
        <p:txBody>
          <a:bodyPr/>
          <a:lstStyle/>
          <a:p>
            <a:fld id="{1EB8CDDD-45AE-4AE2-B724-DE3A787DB150}" type="datetime1">
              <a:rPr lang="en-IN" smtClean="0"/>
              <a:t>08-04-2025</a:t>
            </a:fld>
            <a:endParaRPr lang="en-IN"/>
          </a:p>
        </p:txBody>
      </p:sp>
      <p:sp>
        <p:nvSpPr>
          <p:cNvPr id="5" name="Footer Placeholder 4">
            <a:extLst>
              <a:ext uri="{FF2B5EF4-FFF2-40B4-BE49-F238E27FC236}">
                <a16:creationId xmlns:a16="http://schemas.microsoft.com/office/drawing/2014/main" id="{EED1E24C-3BB2-25F9-A91C-9878CE37F40E}"/>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61C385A5-BE48-B982-23A7-05D6D0CD6672}"/>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2177815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144EF-FEFE-69AD-8138-BB5D50696F2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59511A-07D1-D71F-9E6C-E302B8D484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A3EAE3-020E-6355-5EBA-F593B81975E5}"/>
              </a:ext>
            </a:extLst>
          </p:cNvPr>
          <p:cNvSpPr>
            <a:spLocks noGrp="1"/>
          </p:cNvSpPr>
          <p:nvPr>
            <p:ph type="dt" sz="half" idx="10"/>
          </p:nvPr>
        </p:nvSpPr>
        <p:spPr/>
        <p:txBody>
          <a:bodyPr/>
          <a:lstStyle/>
          <a:p>
            <a:fld id="{7B4F17DB-453F-4872-B352-803002A50CE4}" type="datetime1">
              <a:rPr lang="en-IN" smtClean="0"/>
              <a:t>08-04-2025</a:t>
            </a:fld>
            <a:endParaRPr lang="en-IN"/>
          </a:p>
        </p:txBody>
      </p:sp>
      <p:sp>
        <p:nvSpPr>
          <p:cNvPr id="5" name="Footer Placeholder 4">
            <a:extLst>
              <a:ext uri="{FF2B5EF4-FFF2-40B4-BE49-F238E27FC236}">
                <a16:creationId xmlns:a16="http://schemas.microsoft.com/office/drawing/2014/main" id="{4B6AE290-A655-5E63-6C22-676F64B250AD}"/>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8698ACB2-C871-E94E-D8DC-364E7AFE9472}"/>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2674424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9810B-7CA4-C994-9D86-EE3F9F5F18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7ECBC9F-B31B-3201-921A-3D925A9CFD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F00A5A-963E-09BA-003E-5289A35275B7}"/>
              </a:ext>
            </a:extLst>
          </p:cNvPr>
          <p:cNvSpPr>
            <a:spLocks noGrp="1"/>
          </p:cNvSpPr>
          <p:nvPr>
            <p:ph type="dt" sz="half" idx="10"/>
          </p:nvPr>
        </p:nvSpPr>
        <p:spPr/>
        <p:txBody>
          <a:bodyPr/>
          <a:lstStyle/>
          <a:p>
            <a:fld id="{1EEBD175-FFCF-4B03-B6B8-FB6938A588C4}" type="datetime1">
              <a:rPr lang="en-IN" smtClean="0"/>
              <a:t>08-04-2025</a:t>
            </a:fld>
            <a:endParaRPr lang="en-IN"/>
          </a:p>
        </p:txBody>
      </p:sp>
      <p:sp>
        <p:nvSpPr>
          <p:cNvPr id="5" name="Footer Placeholder 4">
            <a:extLst>
              <a:ext uri="{FF2B5EF4-FFF2-40B4-BE49-F238E27FC236}">
                <a16:creationId xmlns:a16="http://schemas.microsoft.com/office/drawing/2014/main" id="{7F66DE2A-F68F-D4D5-B36B-2821AC39927D}"/>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35B412E8-63F1-8383-FC13-AEB5BCA66228}"/>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530563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06476-CCCB-1132-B6F3-AA0955F510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082104F-F7F8-DBA6-6DCA-861FB7728D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3F57EC0-2DA2-A068-E916-C2DE7916FF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DCA9BD6-035E-5A90-31BA-2B9A9FD0B8ED}"/>
              </a:ext>
            </a:extLst>
          </p:cNvPr>
          <p:cNvSpPr>
            <a:spLocks noGrp="1"/>
          </p:cNvSpPr>
          <p:nvPr>
            <p:ph type="dt" sz="half" idx="10"/>
          </p:nvPr>
        </p:nvSpPr>
        <p:spPr/>
        <p:txBody>
          <a:bodyPr/>
          <a:lstStyle/>
          <a:p>
            <a:fld id="{56EA2E26-0755-4E63-8FE3-67C2C093062D}" type="datetime1">
              <a:rPr lang="en-IN" smtClean="0"/>
              <a:t>08-04-2025</a:t>
            </a:fld>
            <a:endParaRPr lang="en-IN"/>
          </a:p>
        </p:txBody>
      </p:sp>
      <p:sp>
        <p:nvSpPr>
          <p:cNvPr id="6" name="Footer Placeholder 5">
            <a:extLst>
              <a:ext uri="{FF2B5EF4-FFF2-40B4-BE49-F238E27FC236}">
                <a16:creationId xmlns:a16="http://schemas.microsoft.com/office/drawing/2014/main" id="{162A4218-A02F-4255-6550-19CE6AD07E84}"/>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7" name="Slide Number Placeholder 6">
            <a:extLst>
              <a:ext uri="{FF2B5EF4-FFF2-40B4-BE49-F238E27FC236}">
                <a16:creationId xmlns:a16="http://schemas.microsoft.com/office/drawing/2014/main" id="{522A50BA-86DE-0C9F-B1D5-CCD17445C4A0}"/>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3830592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20409-DF52-E0EC-BDF5-92745A4128C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F68C90-0209-66E9-99A2-79BACC5C80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44255D-C25E-6BC4-D3A5-45618239A2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D3B112C-4EB5-8B07-5F03-DB1F76D819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6E522C-0EFD-69CE-2BF4-4CDE3FF582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259FEB9-5D45-B5BA-1808-65CC32784638}"/>
              </a:ext>
            </a:extLst>
          </p:cNvPr>
          <p:cNvSpPr>
            <a:spLocks noGrp="1"/>
          </p:cNvSpPr>
          <p:nvPr>
            <p:ph type="dt" sz="half" idx="10"/>
          </p:nvPr>
        </p:nvSpPr>
        <p:spPr/>
        <p:txBody>
          <a:bodyPr/>
          <a:lstStyle/>
          <a:p>
            <a:fld id="{E36CD410-9955-4F81-BACA-649E45D89AEF}" type="datetime1">
              <a:rPr lang="en-IN" smtClean="0"/>
              <a:t>08-04-2025</a:t>
            </a:fld>
            <a:endParaRPr lang="en-IN"/>
          </a:p>
        </p:txBody>
      </p:sp>
      <p:sp>
        <p:nvSpPr>
          <p:cNvPr id="8" name="Footer Placeholder 7">
            <a:extLst>
              <a:ext uri="{FF2B5EF4-FFF2-40B4-BE49-F238E27FC236}">
                <a16:creationId xmlns:a16="http://schemas.microsoft.com/office/drawing/2014/main" id="{ADC65FC1-178A-238C-9144-682B1EC2AB61}"/>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9" name="Slide Number Placeholder 8">
            <a:extLst>
              <a:ext uri="{FF2B5EF4-FFF2-40B4-BE49-F238E27FC236}">
                <a16:creationId xmlns:a16="http://schemas.microsoft.com/office/drawing/2014/main" id="{CB4DC0F9-D8B2-50AC-A0EE-CC17ABE75D46}"/>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612208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66856-F9DF-9689-C7A3-2191754F383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FF38575-DE80-4A6D-A09D-B43A8500B48D}"/>
              </a:ext>
            </a:extLst>
          </p:cNvPr>
          <p:cNvSpPr>
            <a:spLocks noGrp="1"/>
          </p:cNvSpPr>
          <p:nvPr>
            <p:ph type="dt" sz="half" idx="10"/>
          </p:nvPr>
        </p:nvSpPr>
        <p:spPr/>
        <p:txBody>
          <a:bodyPr/>
          <a:lstStyle/>
          <a:p>
            <a:fld id="{A39AF0F9-396F-4C28-9D16-DF246A35F7F6}" type="datetime1">
              <a:rPr lang="en-IN" smtClean="0"/>
              <a:t>08-04-2025</a:t>
            </a:fld>
            <a:endParaRPr lang="en-IN"/>
          </a:p>
        </p:txBody>
      </p:sp>
      <p:sp>
        <p:nvSpPr>
          <p:cNvPr id="4" name="Footer Placeholder 3">
            <a:extLst>
              <a:ext uri="{FF2B5EF4-FFF2-40B4-BE49-F238E27FC236}">
                <a16:creationId xmlns:a16="http://schemas.microsoft.com/office/drawing/2014/main" id="{CE73BDE7-8BBB-2BDC-5223-E04B531F6325}"/>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5" name="Slide Number Placeholder 4">
            <a:extLst>
              <a:ext uri="{FF2B5EF4-FFF2-40B4-BE49-F238E27FC236}">
                <a16:creationId xmlns:a16="http://schemas.microsoft.com/office/drawing/2014/main" id="{70E88085-AD8C-0C7E-4BC1-63CE2D2FB6FB}"/>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331113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2E1903-C533-23DA-5C4E-B06A56EAD57C}"/>
              </a:ext>
            </a:extLst>
          </p:cNvPr>
          <p:cNvSpPr>
            <a:spLocks noGrp="1"/>
          </p:cNvSpPr>
          <p:nvPr>
            <p:ph type="dt" sz="half" idx="10"/>
          </p:nvPr>
        </p:nvSpPr>
        <p:spPr/>
        <p:txBody>
          <a:bodyPr/>
          <a:lstStyle/>
          <a:p>
            <a:fld id="{6D860C1B-22A2-4EFF-9441-BCE6BE978BA1}" type="datetime1">
              <a:rPr lang="en-IN" smtClean="0"/>
              <a:t>08-04-2025</a:t>
            </a:fld>
            <a:endParaRPr lang="en-IN"/>
          </a:p>
        </p:txBody>
      </p:sp>
      <p:sp>
        <p:nvSpPr>
          <p:cNvPr id="3" name="Footer Placeholder 2">
            <a:extLst>
              <a:ext uri="{FF2B5EF4-FFF2-40B4-BE49-F238E27FC236}">
                <a16:creationId xmlns:a16="http://schemas.microsoft.com/office/drawing/2014/main" id="{ADBA6691-FE64-6492-ACDD-E2F64401E79B}"/>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4" name="Slide Number Placeholder 3">
            <a:extLst>
              <a:ext uri="{FF2B5EF4-FFF2-40B4-BE49-F238E27FC236}">
                <a16:creationId xmlns:a16="http://schemas.microsoft.com/office/drawing/2014/main" id="{2180444D-1C64-B037-3D41-0CD62F32711A}"/>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3837254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9AAAA-930D-B266-96F2-0BAA37F71C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3F0856A-3394-67BD-61B2-FC6A1B63EF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6A95800-6A9F-59F1-81E0-4F90CB114B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01A6CF-972D-FBF6-1FD9-95404F9C8927}"/>
              </a:ext>
            </a:extLst>
          </p:cNvPr>
          <p:cNvSpPr>
            <a:spLocks noGrp="1"/>
          </p:cNvSpPr>
          <p:nvPr>
            <p:ph type="dt" sz="half" idx="10"/>
          </p:nvPr>
        </p:nvSpPr>
        <p:spPr/>
        <p:txBody>
          <a:bodyPr/>
          <a:lstStyle/>
          <a:p>
            <a:fld id="{CDC15163-DCC2-4275-9742-5C249DE84186}" type="datetime1">
              <a:rPr lang="en-IN" smtClean="0"/>
              <a:t>08-04-2025</a:t>
            </a:fld>
            <a:endParaRPr lang="en-IN"/>
          </a:p>
        </p:txBody>
      </p:sp>
      <p:sp>
        <p:nvSpPr>
          <p:cNvPr id="6" name="Footer Placeholder 5">
            <a:extLst>
              <a:ext uri="{FF2B5EF4-FFF2-40B4-BE49-F238E27FC236}">
                <a16:creationId xmlns:a16="http://schemas.microsoft.com/office/drawing/2014/main" id="{E0C3F8D5-8D16-0792-93A0-13E5058F526E}"/>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7" name="Slide Number Placeholder 6">
            <a:extLst>
              <a:ext uri="{FF2B5EF4-FFF2-40B4-BE49-F238E27FC236}">
                <a16:creationId xmlns:a16="http://schemas.microsoft.com/office/drawing/2014/main" id="{881B697B-ADEF-F016-9042-CCCA4CD99516}"/>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1614374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28DE9-E0E6-F4D5-A30C-C88F38493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9576510-9809-A5AA-826F-726D1F9EC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93EE77F-F7B5-EC4A-2294-FC89D5E86E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6AE294-1666-0C27-C29C-CF61D780E3B5}"/>
              </a:ext>
            </a:extLst>
          </p:cNvPr>
          <p:cNvSpPr>
            <a:spLocks noGrp="1"/>
          </p:cNvSpPr>
          <p:nvPr>
            <p:ph type="dt" sz="half" idx="10"/>
          </p:nvPr>
        </p:nvSpPr>
        <p:spPr/>
        <p:txBody>
          <a:bodyPr/>
          <a:lstStyle/>
          <a:p>
            <a:fld id="{BFE1C4DC-2440-4E95-9F65-9241414349BB}" type="datetime1">
              <a:rPr lang="en-IN" smtClean="0"/>
              <a:t>08-04-2025</a:t>
            </a:fld>
            <a:endParaRPr lang="en-IN"/>
          </a:p>
        </p:txBody>
      </p:sp>
      <p:sp>
        <p:nvSpPr>
          <p:cNvPr id="6" name="Footer Placeholder 5">
            <a:extLst>
              <a:ext uri="{FF2B5EF4-FFF2-40B4-BE49-F238E27FC236}">
                <a16:creationId xmlns:a16="http://schemas.microsoft.com/office/drawing/2014/main" id="{33BA523E-D278-D0C1-9A20-DF5B78EDA3D3}"/>
              </a:ext>
            </a:extLst>
          </p:cNvPr>
          <p:cNvSpPr>
            <a:spLocks noGrp="1"/>
          </p:cNvSpPr>
          <p:nvPr>
            <p:ph type="ftr" sz="quarter" idx="11"/>
          </p:nvPr>
        </p:nvSpPr>
        <p:spPr/>
        <p:txBody>
          <a:bodyPr/>
          <a:lstStyle/>
          <a:p>
            <a:r>
              <a:rPr lang="en-US"/>
              <a:t>Real-Time Feedback for Teachers using Emotion Detection in Classroom Teaching.</a:t>
            </a:r>
            <a:endParaRPr lang="en-IN"/>
          </a:p>
        </p:txBody>
      </p:sp>
      <p:sp>
        <p:nvSpPr>
          <p:cNvPr id="7" name="Slide Number Placeholder 6">
            <a:extLst>
              <a:ext uri="{FF2B5EF4-FFF2-40B4-BE49-F238E27FC236}">
                <a16:creationId xmlns:a16="http://schemas.microsoft.com/office/drawing/2014/main" id="{B75011EA-8ECA-9518-52E1-ECA7A28AC115}"/>
              </a:ext>
            </a:extLst>
          </p:cNvPr>
          <p:cNvSpPr>
            <a:spLocks noGrp="1"/>
          </p:cNvSpPr>
          <p:nvPr>
            <p:ph type="sldNum" sz="quarter" idx="12"/>
          </p:nvPr>
        </p:nvSpPr>
        <p:spPr/>
        <p:txBody>
          <a:bodyPr/>
          <a:lstStyle/>
          <a:p>
            <a:fld id="{1140915A-6FC0-4E48-B8D2-7B914D78B235}" type="slidenum">
              <a:rPr lang="en-IN" smtClean="0"/>
              <a:t>‹#›</a:t>
            </a:fld>
            <a:endParaRPr lang="en-IN"/>
          </a:p>
        </p:txBody>
      </p:sp>
    </p:spTree>
    <p:extLst>
      <p:ext uri="{BB962C8B-B14F-4D97-AF65-F5344CB8AC3E}">
        <p14:creationId xmlns:p14="http://schemas.microsoft.com/office/powerpoint/2010/main" val="2195463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E90505-5406-D509-0C9E-C10227833A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0A8B1BE-8ABE-2FCF-C7DF-E4BE20EE9A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461AB8-1670-E6FF-1B1B-0CD381F414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1AE005-472E-4962-9174-AC07A2FD13E3}" type="datetime1">
              <a:rPr lang="en-IN" smtClean="0"/>
              <a:t>08-04-2025</a:t>
            </a:fld>
            <a:endParaRPr lang="en-IN"/>
          </a:p>
        </p:txBody>
      </p:sp>
      <p:sp>
        <p:nvSpPr>
          <p:cNvPr id="5" name="Footer Placeholder 4">
            <a:extLst>
              <a:ext uri="{FF2B5EF4-FFF2-40B4-BE49-F238E27FC236}">
                <a16:creationId xmlns:a16="http://schemas.microsoft.com/office/drawing/2014/main" id="{B548993C-8C1C-D4E3-BCE7-ED94971331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Real-Time Feedback for Teachers using Emotion Detection in Classroom Teaching.</a:t>
            </a:r>
            <a:endParaRPr lang="en-IN"/>
          </a:p>
        </p:txBody>
      </p:sp>
      <p:sp>
        <p:nvSpPr>
          <p:cNvPr id="6" name="Slide Number Placeholder 5">
            <a:extLst>
              <a:ext uri="{FF2B5EF4-FFF2-40B4-BE49-F238E27FC236}">
                <a16:creationId xmlns:a16="http://schemas.microsoft.com/office/drawing/2014/main" id="{9EAA23AF-C7E7-6963-93FE-5365CA3552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40915A-6FC0-4E48-B8D2-7B914D78B235}" type="slidenum">
              <a:rPr lang="en-IN" smtClean="0"/>
              <a:t>‹#›</a:t>
            </a:fld>
            <a:endParaRPr lang="en-IN"/>
          </a:p>
        </p:txBody>
      </p:sp>
    </p:spTree>
    <p:extLst>
      <p:ext uri="{BB962C8B-B14F-4D97-AF65-F5344CB8AC3E}">
        <p14:creationId xmlns:p14="http://schemas.microsoft.com/office/powerpoint/2010/main" val="1618969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Sad1.mp4" TargetMode="External"/><Relationship Id="rId2" Type="http://schemas.openxmlformats.org/officeDocument/2006/relationships/hyperlink" Target="Happy1.mp4" TargetMode="External"/><Relationship Id="rId1" Type="http://schemas.openxmlformats.org/officeDocument/2006/relationships/slideLayout" Target="../slideLayouts/slideLayout2.xml"/><Relationship Id="rId6" Type="http://schemas.openxmlformats.org/officeDocument/2006/relationships/image" Target="../media/image1.jpg"/><Relationship Id="rId5" Type="http://schemas.openxmlformats.org/officeDocument/2006/relationships/image" Target="../media/image13.png"/><Relationship Id="rId4" Type="http://schemas.openxmlformats.org/officeDocument/2006/relationships/hyperlink" Target="6038291_Woman_Young_3840x2160.mp4.crdownload"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BFCDB-EFD5-040E-E490-4CA1705CE2A8}"/>
              </a:ext>
            </a:extLst>
          </p:cNvPr>
          <p:cNvSpPr>
            <a:spLocks noGrp="1"/>
          </p:cNvSpPr>
          <p:nvPr>
            <p:ph type="ctrTitle"/>
          </p:nvPr>
        </p:nvSpPr>
        <p:spPr>
          <a:xfrm>
            <a:off x="1524000" y="1775636"/>
            <a:ext cx="9144000" cy="1307592"/>
          </a:xfrm>
        </p:spPr>
        <p:txBody>
          <a:bodyPr>
            <a:normAutofit fontScale="90000"/>
          </a:bodyPr>
          <a:lstStyle/>
          <a:p>
            <a:pPr>
              <a:lnSpc>
                <a:spcPct val="100000"/>
              </a:lnSpc>
              <a:spcBef>
                <a:spcPts val="100"/>
              </a:spcBef>
            </a:pPr>
            <a:r>
              <a:rPr lang="en-US" sz="3100" dirty="0">
                <a:solidFill>
                  <a:srgbClr val="4F81BD"/>
                </a:solidFill>
                <a:effectLst>
                  <a:outerShdw blurRad="38100" dist="25400" dir="5400000" algn="ctr">
                    <a:srgbClr val="6E747A">
                      <a:alpha val="43000"/>
                    </a:srgbClr>
                  </a:outerShdw>
                </a:effectLst>
                <a:latin typeface="Times New Roman" panose="02020603050405020304" pitchFamily="18" charset="0"/>
                <a:ea typeface="Arial MT"/>
                <a:cs typeface="Arial MT"/>
              </a:rPr>
              <a:t>R</a:t>
            </a:r>
            <a:r>
              <a:rPr lang="en-US" sz="3100" dirty="0">
                <a:ln>
                  <a:noFill/>
                </a:ln>
                <a:solidFill>
                  <a:srgbClr val="4F81BD"/>
                </a:solidFill>
                <a:effectLst>
                  <a:outerShdw blurRad="38100" dist="25400" dir="5400000" algn="ctr">
                    <a:srgbClr val="6E747A">
                      <a:alpha val="43000"/>
                    </a:srgbClr>
                  </a:outerShdw>
                </a:effectLst>
                <a:latin typeface="Times New Roman" panose="02020603050405020304" pitchFamily="18" charset="0"/>
                <a:ea typeface="Arial MT"/>
                <a:cs typeface="Arial MT"/>
              </a:rPr>
              <a:t>eal</a:t>
            </a:r>
            <a:r>
              <a:rPr lang="en-US" sz="3100" dirty="0">
                <a:solidFill>
                  <a:srgbClr val="4F81BD"/>
                </a:solidFill>
                <a:effectLst>
                  <a:outerShdw blurRad="38100" dist="25400" dir="5400000" algn="ctr">
                    <a:srgbClr val="6E747A">
                      <a:alpha val="43000"/>
                    </a:srgbClr>
                  </a:outerShdw>
                </a:effectLst>
                <a:latin typeface="Times New Roman" panose="02020603050405020304" pitchFamily="18" charset="0"/>
                <a:ea typeface="Arial MT"/>
                <a:cs typeface="Arial MT"/>
              </a:rPr>
              <a:t>-Time Feedback for Teachers using Multi-Modal Emotion Detection in Classroom Teaching.</a:t>
            </a:r>
            <a:br>
              <a:rPr lang="en-IN" sz="1800" dirty="0">
                <a:effectLst/>
                <a:latin typeface="Arial MT"/>
                <a:ea typeface="Arial MT"/>
                <a:cs typeface="Arial MT"/>
              </a:rPr>
            </a:br>
            <a:endParaRPr lang="en-IN" dirty="0"/>
          </a:p>
        </p:txBody>
      </p:sp>
      <p:sp>
        <p:nvSpPr>
          <p:cNvPr id="3" name="Subtitle 2">
            <a:extLst>
              <a:ext uri="{FF2B5EF4-FFF2-40B4-BE49-F238E27FC236}">
                <a16:creationId xmlns:a16="http://schemas.microsoft.com/office/drawing/2014/main" id="{62338E2A-5872-FA8F-712C-C7108A559679}"/>
              </a:ext>
            </a:extLst>
          </p:cNvPr>
          <p:cNvSpPr>
            <a:spLocks noGrp="1"/>
          </p:cNvSpPr>
          <p:nvPr>
            <p:ph type="subTitle" idx="1"/>
          </p:nvPr>
        </p:nvSpPr>
        <p:spPr>
          <a:xfrm>
            <a:off x="2615184" y="292608"/>
            <a:ext cx="7141464" cy="822960"/>
          </a:xfrm>
        </p:spPr>
        <p:txBody>
          <a:bodyPr/>
          <a:lstStyle/>
          <a:p>
            <a:r>
              <a:rPr lang="en-IN" dirty="0">
                <a:solidFill>
                  <a:srgbClr val="FF0000"/>
                </a:solidFill>
                <a:latin typeface="Times New Roman" panose="02020603050405020304" pitchFamily="18" charset="0"/>
                <a:cs typeface="Times New Roman" panose="02020603050405020304" pitchFamily="18" charset="0"/>
              </a:rPr>
              <a:t>RAJEEV GANDHI MEMORIAL COLLEGE OF ENGINEERING AND TECHNOLOGY</a:t>
            </a:r>
          </a:p>
        </p:txBody>
      </p:sp>
      <p:sp>
        <p:nvSpPr>
          <p:cNvPr id="6" name="TextBox 5">
            <a:extLst>
              <a:ext uri="{FF2B5EF4-FFF2-40B4-BE49-F238E27FC236}">
                <a16:creationId xmlns:a16="http://schemas.microsoft.com/office/drawing/2014/main" id="{FDA3D655-7F56-A321-6243-0D3378AFE727}"/>
              </a:ext>
            </a:extLst>
          </p:cNvPr>
          <p:cNvSpPr txBox="1"/>
          <p:nvPr/>
        </p:nvSpPr>
        <p:spPr>
          <a:xfrm>
            <a:off x="8503534" y="4206613"/>
            <a:ext cx="2974693"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Project Team :</a:t>
            </a:r>
          </a:p>
        </p:txBody>
      </p:sp>
      <p:sp>
        <p:nvSpPr>
          <p:cNvPr id="7" name="TextBox 6">
            <a:extLst>
              <a:ext uri="{FF2B5EF4-FFF2-40B4-BE49-F238E27FC236}">
                <a16:creationId xmlns:a16="http://schemas.microsoft.com/office/drawing/2014/main" id="{8145DE8B-EED3-FD28-A707-099FBB5266DD}"/>
              </a:ext>
            </a:extLst>
          </p:cNvPr>
          <p:cNvSpPr txBox="1"/>
          <p:nvPr/>
        </p:nvSpPr>
        <p:spPr>
          <a:xfrm>
            <a:off x="8503534" y="4606723"/>
            <a:ext cx="3688466" cy="923330"/>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J. Bhavya Sree(21091A3210),</a:t>
            </a:r>
          </a:p>
          <a:p>
            <a:r>
              <a:rPr lang="en-IN" dirty="0">
                <a:latin typeface="Times New Roman" panose="02020603050405020304" pitchFamily="18" charset="0"/>
                <a:cs typeface="Times New Roman" panose="02020603050405020304" pitchFamily="18" charset="0"/>
              </a:rPr>
              <a:t>D. Sreevani (21091A3250),</a:t>
            </a:r>
          </a:p>
          <a:p>
            <a:r>
              <a:rPr lang="en-IN" dirty="0">
                <a:latin typeface="Times New Roman" panose="02020603050405020304" pitchFamily="18" charset="0"/>
                <a:cs typeface="Times New Roman" panose="02020603050405020304" pitchFamily="18" charset="0"/>
              </a:rPr>
              <a:t>O. Sivabhavani (21091A3247).</a:t>
            </a:r>
          </a:p>
        </p:txBody>
      </p:sp>
      <p:sp>
        <p:nvSpPr>
          <p:cNvPr id="8" name="TextBox 7">
            <a:extLst>
              <a:ext uri="{FF2B5EF4-FFF2-40B4-BE49-F238E27FC236}">
                <a16:creationId xmlns:a16="http://schemas.microsoft.com/office/drawing/2014/main" id="{FF0F06E3-0779-D579-F915-B729DFD785AE}"/>
              </a:ext>
            </a:extLst>
          </p:cNvPr>
          <p:cNvSpPr txBox="1"/>
          <p:nvPr/>
        </p:nvSpPr>
        <p:spPr>
          <a:xfrm>
            <a:off x="656864" y="3567190"/>
            <a:ext cx="3136739"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Under the Guidance of</a:t>
            </a:r>
          </a:p>
        </p:txBody>
      </p:sp>
      <p:sp>
        <p:nvSpPr>
          <p:cNvPr id="9" name="TextBox 8">
            <a:extLst>
              <a:ext uri="{FF2B5EF4-FFF2-40B4-BE49-F238E27FC236}">
                <a16:creationId xmlns:a16="http://schemas.microsoft.com/office/drawing/2014/main" id="{84F48621-6670-0346-2AD4-9BE65167702F}"/>
              </a:ext>
            </a:extLst>
          </p:cNvPr>
          <p:cNvSpPr txBox="1"/>
          <p:nvPr/>
        </p:nvSpPr>
        <p:spPr>
          <a:xfrm>
            <a:off x="746568" y="4046750"/>
            <a:ext cx="5227146" cy="120032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Supervisor: </a:t>
            </a:r>
          </a:p>
          <a:p>
            <a:r>
              <a:rPr lang="en-IN" dirty="0">
                <a:latin typeface="Times New Roman" panose="02020603050405020304" pitchFamily="18" charset="0"/>
                <a:cs typeface="Times New Roman" panose="02020603050405020304" pitchFamily="18" charset="0"/>
              </a:rPr>
              <a:t>Dr. P. Kiran Rao, </a:t>
            </a:r>
            <a:r>
              <a:rPr lang="en-IN" sz="1600" dirty="0">
                <a:latin typeface="Times New Roman" panose="02020603050405020304" pitchFamily="18" charset="0"/>
                <a:cs typeface="Times New Roman" panose="02020603050405020304" pitchFamily="18" charset="0"/>
              </a:rPr>
              <a:t>M.Tech,Ph.D.</a:t>
            </a:r>
          </a:p>
          <a:p>
            <a:r>
              <a:rPr lang="en-IN" dirty="0">
                <a:latin typeface="Times New Roman" panose="02020603050405020304" pitchFamily="18" charset="0"/>
                <a:cs typeface="Times New Roman" panose="02020603050405020304" pitchFamily="18" charset="0"/>
              </a:rPr>
              <a:t>Assistant Professor,</a:t>
            </a:r>
          </a:p>
          <a:p>
            <a:r>
              <a:rPr lang="en-IN" dirty="0">
                <a:latin typeface="Times New Roman" panose="02020603050405020304" pitchFamily="18" charset="0"/>
                <a:cs typeface="Times New Roman" panose="02020603050405020304" pitchFamily="18" charset="0"/>
              </a:rPr>
              <a:t>Dept. of  CSE(DS)</a:t>
            </a:r>
          </a:p>
        </p:txBody>
      </p:sp>
      <p:sp>
        <p:nvSpPr>
          <p:cNvPr id="10" name="TextBox 9">
            <a:extLst>
              <a:ext uri="{FF2B5EF4-FFF2-40B4-BE49-F238E27FC236}">
                <a16:creationId xmlns:a16="http://schemas.microsoft.com/office/drawing/2014/main" id="{601804B7-E0A7-42E1-2048-267E8AFE7BA9}"/>
              </a:ext>
            </a:extLst>
          </p:cNvPr>
          <p:cNvSpPr txBox="1"/>
          <p:nvPr/>
        </p:nvSpPr>
        <p:spPr>
          <a:xfrm>
            <a:off x="746568" y="5242187"/>
            <a:ext cx="5883797"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Co-Supervisor:</a:t>
            </a:r>
          </a:p>
        </p:txBody>
      </p:sp>
      <p:sp>
        <p:nvSpPr>
          <p:cNvPr id="13" name="TextBox 12">
            <a:extLst>
              <a:ext uri="{FF2B5EF4-FFF2-40B4-BE49-F238E27FC236}">
                <a16:creationId xmlns:a16="http://schemas.microsoft.com/office/drawing/2014/main" id="{69C754EC-FCEA-AC6C-66E9-A3CCA381A8BF}"/>
              </a:ext>
            </a:extLst>
          </p:cNvPr>
          <p:cNvSpPr txBox="1"/>
          <p:nvPr/>
        </p:nvSpPr>
        <p:spPr>
          <a:xfrm>
            <a:off x="746568" y="5648924"/>
            <a:ext cx="6123566" cy="923330"/>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Ms. A. Annapurna, </a:t>
            </a:r>
            <a:r>
              <a:rPr lang="en-IN" sz="1600" dirty="0">
                <a:latin typeface="Times New Roman" panose="02020603050405020304" pitchFamily="18" charset="0"/>
                <a:cs typeface="Times New Roman" panose="02020603050405020304" pitchFamily="18" charset="0"/>
              </a:rPr>
              <a:t>M.Tech,(Ph.D.)</a:t>
            </a:r>
          </a:p>
          <a:p>
            <a:r>
              <a:rPr lang="en-IN" dirty="0">
                <a:latin typeface="Times New Roman" panose="02020603050405020304" pitchFamily="18" charset="0"/>
                <a:cs typeface="Times New Roman" panose="02020603050405020304" pitchFamily="18" charset="0"/>
              </a:rPr>
              <a:t>Assistant Professor,</a:t>
            </a:r>
          </a:p>
          <a:p>
            <a:r>
              <a:rPr lang="en-IN" dirty="0">
                <a:latin typeface="Times New Roman" panose="02020603050405020304" pitchFamily="18" charset="0"/>
                <a:cs typeface="Times New Roman" panose="02020603050405020304" pitchFamily="18" charset="0"/>
              </a:rPr>
              <a:t>Dept. of  CSE(DS)</a:t>
            </a:r>
            <a:endParaRPr lang="en-IN" dirty="0"/>
          </a:p>
        </p:txBody>
      </p:sp>
      <p:pic>
        <p:nvPicPr>
          <p:cNvPr id="4" name="Picture 3">
            <a:extLst>
              <a:ext uri="{FF2B5EF4-FFF2-40B4-BE49-F238E27FC236}">
                <a16:creationId xmlns:a16="http://schemas.microsoft.com/office/drawing/2014/main" id="{CE4082C7-FB13-068C-55F8-6D81A57573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6053" y="273521"/>
            <a:ext cx="1118314" cy="1114149"/>
          </a:xfrm>
          <a:prstGeom prst="rect">
            <a:avLst/>
          </a:prstGeom>
        </p:spPr>
      </p:pic>
      <p:pic>
        <p:nvPicPr>
          <p:cNvPr id="11" name="Picture 10">
            <a:extLst>
              <a:ext uri="{FF2B5EF4-FFF2-40B4-BE49-F238E27FC236}">
                <a16:creationId xmlns:a16="http://schemas.microsoft.com/office/drawing/2014/main" id="{5C809106-C8BC-4E1D-520A-FEA1655149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8746" y="2197073"/>
            <a:ext cx="2414614" cy="1664327"/>
          </a:xfrm>
          <a:prstGeom prst="rect">
            <a:avLst/>
          </a:prstGeom>
        </p:spPr>
      </p:pic>
      <p:sp>
        <p:nvSpPr>
          <p:cNvPr id="5" name="Footer Placeholder 4">
            <a:extLst>
              <a:ext uri="{FF2B5EF4-FFF2-40B4-BE49-F238E27FC236}">
                <a16:creationId xmlns:a16="http://schemas.microsoft.com/office/drawing/2014/main" id="{3EF58A6C-945A-E999-D479-FFDEA37404EB}"/>
              </a:ext>
            </a:extLst>
          </p:cNvPr>
          <p:cNvSpPr>
            <a:spLocks noGrp="1"/>
          </p:cNvSpPr>
          <p:nvPr>
            <p:ph type="ftr" sz="quarter" idx="11"/>
          </p:nvPr>
        </p:nvSpPr>
        <p:spPr>
          <a:xfrm>
            <a:off x="5734878" y="6427096"/>
            <a:ext cx="6527460"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 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4754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9CCD1-D185-6CEE-C402-66E401BAA5F5}"/>
              </a:ext>
            </a:extLst>
          </p:cNvPr>
          <p:cNvSpPr>
            <a:spLocks noGrp="1"/>
          </p:cNvSpPr>
          <p:nvPr>
            <p:ph type="title"/>
          </p:nvPr>
        </p:nvSpPr>
        <p:spPr>
          <a:xfrm>
            <a:off x="838200" y="365125"/>
            <a:ext cx="9538252" cy="936901"/>
          </a:xfrm>
        </p:spPr>
        <p:txBody>
          <a:bodyPr/>
          <a:lstStyle/>
          <a:p>
            <a:r>
              <a:rPr lang="en-IN" dirty="0">
                <a:solidFill>
                  <a:srgbClr val="C00000"/>
                </a:solidFill>
                <a:latin typeface="Times New Roman" panose="02020603050405020304" pitchFamily="18" charset="0"/>
                <a:cs typeface="Times New Roman" panose="02020603050405020304" pitchFamily="18" charset="0"/>
              </a:rPr>
              <a:t>…Cont</a:t>
            </a:r>
          </a:p>
        </p:txBody>
      </p:sp>
      <p:sp>
        <p:nvSpPr>
          <p:cNvPr id="3" name="Content Placeholder 2">
            <a:extLst>
              <a:ext uri="{FF2B5EF4-FFF2-40B4-BE49-F238E27FC236}">
                <a16:creationId xmlns:a16="http://schemas.microsoft.com/office/drawing/2014/main" id="{E9773262-4077-67A4-26B7-B97D19C96B49}"/>
              </a:ext>
            </a:extLst>
          </p:cNvPr>
          <p:cNvSpPr>
            <a:spLocks noGrp="1"/>
          </p:cNvSpPr>
          <p:nvPr>
            <p:ph idx="1"/>
          </p:nvPr>
        </p:nvSpPr>
        <p:spPr>
          <a:xfrm>
            <a:off x="636105" y="1798983"/>
            <a:ext cx="11290852" cy="4234070"/>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Existing speech emotion detection systems have been used in gaming, automotive, and social media industries, relying on traditional models like HMM(Hidden </a:t>
            </a:r>
            <a:r>
              <a:rPr lang="en-US" sz="2000" dirty="0" err="1">
                <a:latin typeface="Times New Roman" panose="02020603050405020304" pitchFamily="18" charset="0"/>
                <a:cs typeface="Times New Roman" panose="02020603050405020304" pitchFamily="18" charset="0"/>
              </a:rPr>
              <a:t>Morkov</a:t>
            </a:r>
            <a:r>
              <a:rPr lang="en-US" sz="2000" dirty="0">
                <a:latin typeface="Times New Roman" panose="02020603050405020304" pitchFamily="18" charset="0"/>
                <a:cs typeface="Times New Roman" panose="02020603050405020304" pitchFamily="18" charset="0"/>
              </a:rPr>
              <a:t> Model), SVM(</a:t>
            </a:r>
            <a:r>
              <a:rPr lang="en-IN" sz="2000" dirty="0">
                <a:latin typeface="Times New Roman" panose="02020603050405020304" pitchFamily="18" charset="0"/>
                <a:cs typeface="Times New Roman" panose="02020603050405020304" pitchFamily="18" charset="0"/>
              </a:rPr>
              <a:t>Support Vector Machine</a:t>
            </a:r>
            <a:r>
              <a:rPr lang="en-US" sz="2000" dirty="0">
                <a:latin typeface="Times New Roman" panose="02020603050405020304" pitchFamily="18" charset="0"/>
                <a:cs typeface="Times New Roman" panose="02020603050405020304" pitchFamily="18" charset="0"/>
              </a:rPr>
              <a:t>), CNNs(</a:t>
            </a:r>
            <a:r>
              <a:rPr lang="en-IN" sz="2000" dirty="0">
                <a:latin typeface="Times New Roman" panose="02020603050405020304" pitchFamily="18" charset="0"/>
                <a:cs typeface="Times New Roman" panose="02020603050405020304" pitchFamily="18" charset="0"/>
              </a:rPr>
              <a:t>Convolutional Neural Network</a:t>
            </a:r>
            <a:r>
              <a:rPr lang="en-US" sz="2000" dirty="0">
                <a:latin typeface="Times New Roman" panose="02020603050405020304" pitchFamily="18" charset="0"/>
                <a:cs typeface="Times New Roman" panose="02020603050405020304" pitchFamily="18" charset="0"/>
              </a:rPr>
              <a:t>), and LSTMs(</a:t>
            </a:r>
            <a:r>
              <a:rPr lang="en-IN" sz="2000" dirty="0">
                <a:latin typeface="Times New Roman" panose="02020603050405020304" pitchFamily="18" charset="0"/>
                <a:cs typeface="Times New Roman" panose="02020603050405020304" pitchFamily="18" charset="0"/>
              </a:rPr>
              <a:t>Long Short-Term Memory</a:t>
            </a:r>
            <a:r>
              <a:rPr lang="en-US" sz="2000" dirty="0">
                <a:latin typeface="Times New Roman" panose="02020603050405020304" pitchFamily="18" charset="0"/>
                <a:cs typeface="Times New Roman" panose="02020603050405020304" pitchFamily="18" charset="0"/>
              </a:rPr>
              <a:t>). In gaming, emotion detection enhances player experiences by adjusting scenarios based on speech features like MFCCs(</a:t>
            </a:r>
            <a:r>
              <a:rPr lang="en-IN" sz="2000" dirty="0">
                <a:latin typeface="Times New Roman" panose="02020603050405020304" pitchFamily="18" charset="0"/>
                <a:cs typeface="Times New Roman" panose="02020603050405020304" pitchFamily="18" charset="0"/>
              </a:rPr>
              <a:t>Mel-Frequency Cepstral Coefficients</a:t>
            </a:r>
            <a:r>
              <a:rPr lang="en-US" sz="2000" dirty="0">
                <a:latin typeface="Times New Roman" panose="02020603050405020304" pitchFamily="18" charset="0"/>
                <a:cs typeface="Times New Roman" panose="02020603050405020304" pitchFamily="18" charset="0"/>
              </a:rPr>
              <a:t>). In automobiles, driver monitoring systems use speech tone and facial analysis to detect fatigue and stress. Social media platforms utilize NLP and deep learning models for sentiment analysis and content moderation. However, these methods struggle with noisy data, real-time adaptability, and computational demands. Modern approaches using Framing and Transformer-based models offer improved accuracy and efficiency.</a:t>
            </a: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C8842084-C5E9-C822-504A-F8FD8929A43E}"/>
              </a:ext>
            </a:extLst>
          </p:cNvPr>
          <p:cNvSpPr>
            <a:spLocks noGrp="1"/>
          </p:cNvSpPr>
          <p:nvPr>
            <p:ph type="ftr" sz="quarter" idx="11"/>
          </p:nvPr>
        </p:nvSpPr>
        <p:spPr>
          <a:xfrm>
            <a:off x="5724939" y="6311900"/>
            <a:ext cx="6467061"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C7817FC-6A60-5778-7D5F-633F13DCB2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9678" y="365125"/>
            <a:ext cx="1118314" cy="1114149"/>
          </a:xfrm>
          <a:prstGeom prst="rect">
            <a:avLst/>
          </a:prstGeom>
        </p:spPr>
      </p:pic>
    </p:spTree>
    <p:extLst>
      <p:ext uri="{BB962C8B-B14F-4D97-AF65-F5344CB8AC3E}">
        <p14:creationId xmlns:p14="http://schemas.microsoft.com/office/powerpoint/2010/main" val="3363928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527B094-6B1A-231D-AC22-DFAA2838A1B4}"/>
              </a:ext>
            </a:extLst>
          </p:cNvPr>
          <p:cNvSpPr>
            <a:spLocks noGrp="1"/>
          </p:cNvSpPr>
          <p:nvPr>
            <p:ph type="ftr" sz="quarter" idx="11"/>
          </p:nvPr>
        </p:nvSpPr>
        <p:spPr>
          <a:xfrm>
            <a:off x="5546036" y="6326533"/>
            <a:ext cx="6927574"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7A28DB0-F1E2-70A6-229D-1A133EA657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348" y="1913282"/>
            <a:ext cx="3696252" cy="3031436"/>
          </a:xfrm>
          <a:prstGeom prst="rect">
            <a:avLst/>
          </a:prstGeom>
        </p:spPr>
      </p:pic>
      <p:pic>
        <p:nvPicPr>
          <p:cNvPr id="6" name="Picture 5">
            <a:extLst>
              <a:ext uri="{FF2B5EF4-FFF2-40B4-BE49-F238E27FC236}">
                <a16:creationId xmlns:a16="http://schemas.microsoft.com/office/drawing/2014/main" id="{877E9B0F-7176-F7AC-6C1B-8AAEA1C72E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9966" y="1936473"/>
            <a:ext cx="3601278" cy="3031436"/>
          </a:xfrm>
          <a:prstGeom prst="rect">
            <a:avLst/>
          </a:prstGeom>
        </p:spPr>
      </p:pic>
      <p:pic>
        <p:nvPicPr>
          <p:cNvPr id="8" name="Picture 7">
            <a:extLst>
              <a:ext uri="{FF2B5EF4-FFF2-40B4-BE49-F238E27FC236}">
                <a16:creationId xmlns:a16="http://schemas.microsoft.com/office/drawing/2014/main" id="{37CE150C-3D8D-C9D4-5B36-2C64347DF8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2610" y="1936473"/>
            <a:ext cx="3696252" cy="3031436"/>
          </a:xfrm>
          <a:prstGeom prst="rect">
            <a:avLst/>
          </a:prstGeom>
        </p:spPr>
      </p:pic>
      <p:sp>
        <p:nvSpPr>
          <p:cNvPr id="9" name="AutoShape 2" descr="GaCha 2019: The Top 3 Emotion AI Game Concepts - audEERING">
            <a:extLst>
              <a:ext uri="{FF2B5EF4-FFF2-40B4-BE49-F238E27FC236}">
                <a16:creationId xmlns:a16="http://schemas.microsoft.com/office/drawing/2014/main" id="{11AB1221-0B90-78F4-988F-5528C3EC646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Title 1">
            <a:extLst>
              <a:ext uri="{FF2B5EF4-FFF2-40B4-BE49-F238E27FC236}">
                <a16:creationId xmlns:a16="http://schemas.microsoft.com/office/drawing/2014/main" id="{19BF76C8-FBB5-E32D-68F1-69443EC0C992}"/>
              </a:ext>
            </a:extLst>
          </p:cNvPr>
          <p:cNvSpPr txBox="1">
            <a:spLocks/>
          </p:cNvSpPr>
          <p:nvPr/>
        </p:nvSpPr>
        <p:spPr>
          <a:xfrm>
            <a:off x="342348" y="365125"/>
            <a:ext cx="6893339" cy="93690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solidFill>
                  <a:srgbClr val="C00000"/>
                </a:solidFill>
                <a:latin typeface="Times New Roman" panose="02020603050405020304" pitchFamily="18" charset="0"/>
                <a:cs typeface="Times New Roman" panose="02020603050405020304" pitchFamily="18" charset="0"/>
              </a:rPr>
              <a:t>…Cont</a:t>
            </a:r>
          </a:p>
        </p:txBody>
      </p:sp>
      <p:pic>
        <p:nvPicPr>
          <p:cNvPr id="11" name="Picture 10">
            <a:extLst>
              <a:ext uri="{FF2B5EF4-FFF2-40B4-BE49-F238E27FC236}">
                <a16:creationId xmlns:a16="http://schemas.microsoft.com/office/drawing/2014/main" id="{9A95CD98-708B-836E-0C6A-5CA48FE77A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31338" y="143012"/>
            <a:ext cx="1118314" cy="1114149"/>
          </a:xfrm>
          <a:prstGeom prst="rect">
            <a:avLst/>
          </a:prstGeom>
        </p:spPr>
      </p:pic>
      <p:sp>
        <p:nvSpPr>
          <p:cNvPr id="12" name="TextBox 11">
            <a:extLst>
              <a:ext uri="{FF2B5EF4-FFF2-40B4-BE49-F238E27FC236}">
                <a16:creationId xmlns:a16="http://schemas.microsoft.com/office/drawing/2014/main" id="{8FEBEE9C-D797-D239-97CF-81A4C339EA5B}"/>
              </a:ext>
            </a:extLst>
          </p:cNvPr>
          <p:cNvSpPr txBox="1"/>
          <p:nvPr/>
        </p:nvSpPr>
        <p:spPr>
          <a:xfrm>
            <a:off x="1258956" y="5277889"/>
            <a:ext cx="218164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 Gaming</a:t>
            </a:r>
          </a:p>
        </p:txBody>
      </p:sp>
      <p:sp>
        <p:nvSpPr>
          <p:cNvPr id="15" name="TextBox 14">
            <a:extLst>
              <a:ext uri="{FF2B5EF4-FFF2-40B4-BE49-F238E27FC236}">
                <a16:creationId xmlns:a16="http://schemas.microsoft.com/office/drawing/2014/main" id="{6D95FF56-AB76-850B-B112-281FD3F7EF9D}"/>
              </a:ext>
            </a:extLst>
          </p:cNvPr>
          <p:cNvSpPr txBox="1"/>
          <p:nvPr/>
        </p:nvSpPr>
        <p:spPr>
          <a:xfrm>
            <a:off x="5229639" y="5277889"/>
            <a:ext cx="2037522"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2. Automobile</a:t>
            </a:r>
          </a:p>
        </p:txBody>
      </p:sp>
      <p:sp>
        <p:nvSpPr>
          <p:cNvPr id="16" name="TextBox 15">
            <a:extLst>
              <a:ext uri="{FF2B5EF4-FFF2-40B4-BE49-F238E27FC236}">
                <a16:creationId xmlns:a16="http://schemas.microsoft.com/office/drawing/2014/main" id="{E9A58541-AF62-C2FD-1E4C-38D4E36B391F}"/>
              </a:ext>
            </a:extLst>
          </p:cNvPr>
          <p:cNvSpPr txBox="1"/>
          <p:nvPr/>
        </p:nvSpPr>
        <p:spPr>
          <a:xfrm>
            <a:off x="9056204" y="5277889"/>
            <a:ext cx="256429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3. Social Media </a:t>
            </a:r>
          </a:p>
        </p:txBody>
      </p:sp>
    </p:spTree>
    <p:extLst>
      <p:ext uri="{BB962C8B-B14F-4D97-AF65-F5344CB8AC3E}">
        <p14:creationId xmlns:p14="http://schemas.microsoft.com/office/powerpoint/2010/main" val="1298034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C69F3-E7A6-F751-DBF0-B325BB4A2BEF}"/>
              </a:ext>
            </a:extLst>
          </p:cNvPr>
          <p:cNvSpPr>
            <a:spLocks noGrp="1"/>
          </p:cNvSpPr>
          <p:nvPr>
            <p:ph type="title"/>
          </p:nvPr>
        </p:nvSpPr>
        <p:spPr>
          <a:xfrm>
            <a:off x="727668" y="0"/>
            <a:ext cx="10736664" cy="1215851"/>
          </a:xfrm>
        </p:spPr>
        <p:txBody>
          <a:bodyPr>
            <a:normAutofit/>
          </a:bodyPr>
          <a:lstStyle/>
          <a:p>
            <a:r>
              <a:rPr lang="en-IN" sz="2800" b="1" dirty="0">
                <a:solidFill>
                  <a:srgbClr val="C00000"/>
                </a:solidFill>
                <a:latin typeface="Times New Roman" panose="02020603050405020304" pitchFamily="18" charset="0"/>
                <a:cs typeface="Times New Roman" panose="02020603050405020304" pitchFamily="18" charset="0"/>
              </a:rPr>
              <a:t>Limitations</a:t>
            </a:r>
            <a:endParaRPr lang="en-IN" sz="2800" b="1" u="sng"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52FC8DF-183C-6FA3-A51E-3909DF0B8081}"/>
              </a:ext>
            </a:extLst>
          </p:cNvPr>
          <p:cNvSpPr>
            <a:spLocks noGrp="1"/>
          </p:cNvSpPr>
          <p:nvPr>
            <p:ph idx="1"/>
          </p:nvPr>
        </p:nvSpPr>
        <p:spPr>
          <a:xfrm>
            <a:off x="727668" y="1266702"/>
            <a:ext cx="11109836" cy="5089648"/>
          </a:xfrm>
        </p:spPr>
        <p:txBody>
          <a:bodyPr>
            <a:noAutofit/>
          </a:bodyPr>
          <a:lstStyle/>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Emotion Overlap</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Certain emotions, especially </a:t>
            </a:r>
            <a:r>
              <a:rPr lang="en-US" sz="2000" b="1" dirty="0">
                <a:solidFill>
                  <a:srgbClr val="00B0F0"/>
                </a:solidFill>
                <a:latin typeface="Times New Roman" panose="02020603050405020304" pitchFamily="18" charset="0"/>
                <a:cs typeface="Times New Roman" panose="02020603050405020304" pitchFamily="18" charset="0"/>
              </a:rPr>
              <a:t>negative ones</a:t>
            </a:r>
            <a:r>
              <a:rPr lang="en-US" sz="2000" b="1" dirty="0">
                <a:latin typeface="Times New Roman" panose="02020603050405020304" pitchFamily="18" charset="0"/>
                <a:cs typeface="Times New Roman" panose="02020603050405020304" pitchFamily="18" charset="0"/>
              </a:rPr>
              <a:t> </a:t>
            </a:r>
            <a:r>
              <a:rPr lang="en-US" sz="2000" b="1" dirty="0">
                <a:solidFill>
                  <a:srgbClr val="00B0F0"/>
                </a:solidFill>
                <a:latin typeface="Times New Roman" panose="02020603050405020304" pitchFamily="18" charset="0"/>
                <a:cs typeface="Times New Roman" panose="02020603050405020304" pitchFamily="18" charset="0"/>
              </a:rPr>
              <a:t>(e.g., sadness, fear, and disgust),</a:t>
            </a:r>
            <a:r>
              <a:rPr lang="en-US" sz="2000" dirty="0">
                <a:solidFill>
                  <a:srgbClr val="00B0F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tend to be misclassified due to their similar vocal characteristics.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Limited Dataset Diversity</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study uses </a:t>
            </a:r>
            <a:r>
              <a:rPr lang="en-US" sz="2000" b="1" dirty="0">
                <a:solidFill>
                  <a:srgbClr val="00B0F0"/>
                </a:solidFill>
                <a:latin typeface="Times New Roman" panose="02020603050405020304" pitchFamily="18" charset="0"/>
                <a:cs typeface="Times New Roman" panose="02020603050405020304" pitchFamily="18" charset="0"/>
              </a:rPr>
              <a:t>SAVEE and RAVDESS</a:t>
            </a:r>
            <a:r>
              <a:rPr lang="en-US" sz="2000" dirty="0">
                <a:latin typeface="Times New Roman" panose="02020603050405020304" pitchFamily="18" charset="0"/>
                <a:cs typeface="Times New Roman" panose="02020603050405020304" pitchFamily="18" charset="0"/>
              </a:rPr>
              <a:t>, which may not generalize well to </a:t>
            </a:r>
            <a:r>
              <a:rPr lang="en-US" sz="2000" b="1" dirty="0">
                <a:solidFill>
                  <a:srgbClr val="00B0F0"/>
                </a:solidFill>
                <a:latin typeface="Times New Roman" panose="02020603050405020304" pitchFamily="18" charset="0"/>
                <a:cs typeface="Times New Roman" panose="02020603050405020304" pitchFamily="18" charset="0"/>
              </a:rPr>
              <a:t>different accents and real-world speech</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Sensitivity to Background Noise</a:t>
            </a:r>
            <a:r>
              <a:rPr lang="en-US" sz="2000" dirty="0">
                <a:latin typeface="Times New Roman" panose="02020603050405020304" pitchFamily="18" charset="0"/>
                <a:cs typeface="Times New Roman" panose="02020603050405020304" pitchFamily="18" charset="0"/>
              </a:rPr>
              <a:t> – The system </a:t>
            </a:r>
            <a:r>
              <a:rPr lang="en-US" sz="2000" b="1" dirty="0">
                <a:solidFill>
                  <a:srgbClr val="00B0F0"/>
                </a:solidFill>
                <a:latin typeface="Times New Roman" panose="02020603050405020304" pitchFamily="18" charset="0"/>
                <a:cs typeface="Times New Roman" panose="02020603050405020304" pitchFamily="18" charset="0"/>
              </a:rPr>
              <a:t>does not account for noisy environments</a:t>
            </a:r>
            <a:r>
              <a:rPr lang="en-US" sz="2000" dirty="0">
                <a:latin typeface="Times New Roman" panose="02020603050405020304" pitchFamily="18" charset="0"/>
                <a:cs typeface="Times New Roman" panose="02020603050405020304" pitchFamily="18" charset="0"/>
              </a:rPr>
              <a:t>, which could affect its performance in practical settings.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Limited Emotional Categories</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model classifies </a:t>
            </a:r>
            <a:r>
              <a:rPr lang="en-US" sz="2000" b="1" dirty="0">
                <a:solidFill>
                  <a:srgbClr val="00B0F0"/>
                </a:solidFill>
                <a:latin typeface="Times New Roman" panose="02020603050405020304" pitchFamily="18" charset="0"/>
                <a:cs typeface="Times New Roman" panose="02020603050405020304" pitchFamily="18" charset="0"/>
              </a:rPr>
              <a:t>only seven emotions</a:t>
            </a:r>
            <a:r>
              <a:rPr lang="en-US" sz="2000" dirty="0">
                <a:latin typeface="Times New Roman" panose="02020603050405020304" pitchFamily="18" charset="0"/>
                <a:cs typeface="Times New Roman" panose="02020603050405020304" pitchFamily="18" charset="0"/>
              </a:rPr>
              <a:t>, whereas real-world speech may exhibit a </a:t>
            </a:r>
            <a:r>
              <a:rPr lang="en-US" sz="2000" b="1" dirty="0">
                <a:solidFill>
                  <a:srgbClr val="00B0F0"/>
                </a:solidFill>
                <a:latin typeface="Times New Roman" panose="02020603050405020304" pitchFamily="18" charset="0"/>
                <a:cs typeface="Times New Roman" panose="02020603050405020304" pitchFamily="18" charset="0"/>
              </a:rPr>
              <a:t>wider range of emotional states</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Language Restriction</a:t>
            </a:r>
            <a:r>
              <a:rPr lang="en-US" sz="2000" b="1" dirty="0">
                <a:solidFill>
                  <a:schemeClr val="accent2">
                    <a:lumMod val="75000"/>
                  </a:schemeClr>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model is trained only on English speech, limiting its effectiveness for other languages and cultural contexts.</a:t>
            </a:r>
          </a:p>
        </p:txBody>
      </p:sp>
      <p:sp>
        <p:nvSpPr>
          <p:cNvPr id="4" name="Footer Placeholder 3">
            <a:extLst>
              <a:ext uri="{FF2B5EF4-FFF2-40B4-BE49-F238E27FC236}">
                <a16:creationId xmlns:a16="http://schemas.microsoft.com/office/drawing/2014/main" id="{A764E3C4-FC8B-331F-4AD7-C716297EC35A}"/>
              </a:ext>
            </a:extLst>
          </p:cNvPr>
          <p:cNvSpPr>
            <a:spLocks noGrp="1"/>
          </p:cNvSpPr>
          <p:nvPr>
            <p:ph type="ftr" sz="quarter" idx="11"/>
          </p:nvPr>
        </p:nvSpPr>
        <p:spPr>
          <a:xfrm>
            <a:off x="5764696" y="6356350"/>
            <a:ext cx="642730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E8DC15C-E256-1251-F70A-EA0AA02FE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23436" y="50850"/>
            <a:ext cx="1118314" cy="1114149"/>
          </a:xfrm>
          <a:prstGeom prst="rect">
            <a:avLst/>
          </a:prstGeom>
        </p:spPr>
      </p:pic>
    </p:spTree>
    <p:extLst>
      <p:ext uri="{BB962C8B-B14F-4D97-AF65-F5344CB8AC3E}">
        <p14:creationId xmlns:p14="http://schemas.microsoft.com/office/powerpoint/2010/main" val="3789031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B1EF8-CC72-9934-BD25-5A1B38C700B9}"/>
              </a:ext>
            </a:extLst>
          </p:cNvPr>
          <p:cNvSpPr>
            <a:spLocks noGrp="1"/>
          </p:cNvSpPr>
          <p:nvPr>
            <p:ph type="title"/>
          </p:nvPr>
        </p:nvSpPr>
        <p:spPr>
          <a:xfrm>
            <a:off x="757814" y="365125"/>
            <a:ext cx="10595986" cy="1051693"/>
          </a:xfrm>
        </p:spPr>
        <p:txBody>
          <a:bodyPr/>
          <a:lstStyle/>
          <a:p>
            <a:r>
              <a:rPr lang="en-IN" dirty="0">
                <a:solidFill>
                  <a:srgbClr val="C00000"/>
                </a:solidFill>
                <a:latin typeface="Times New Roman" panose="02020603050405020304" pitchFamily="18" charset="0"/>
                <a:cs typeface="Times New Roman" panose="02020603050405020304" pitchFamily="18" charset="0"/>
              </a:rPr>
              <a:t>Proposed System</a:t>
            </a:r>
          </a:p>
        </p:txBody>
      </p:sp>
      <p:pic>
        <p:nvPicPr>
          <p:cNvPr id="4" name="Content Placeholder 3">
            <a:extLst>
              <a:ext uri="{FF2B5EF4-FFF2-40B4-BE49-F238E27FC236}">
                <a16:creationId xmlns:a16="http://schemas.microsoft.com/office/drawing/2014/main" id="{6004E86E-3786-38B2-EA91-72FCE80847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813" y="1771076"/>
            <a:ext cx="4648199" cy="3833916"/>
          </a:xfrm>
          <a:prstGeom prst="rect">
            <a:avLst/>
          </a:prstGeom>
        </p:spPr>
      </p:pic>
      <p:sp>
        <p:nvSpPr>
          <p:cNvPr id="5" name="Arrow: Right 4">
            <a:extLst>
              <a:ext uri="{FF2B5EF4-FFF2-40B4-BE49-F238E27FC236}">
                <a16:creationId xmlns:a16="http://schemas.microsoft.com/office/drawing/2014/main" id="{A57C5BDB-AC7B-B44B-44C7-A448E3067F2A}"/>
              </a:ext>
            </a:extLst>
          </p:cNvPr>
          <p:cNvSpPr/>
          <p:nvPr/>
        </p:nvSpPr>
        <p:spPr>
          <a:xfrm>
            <a:off x="6019601" y="3343183"/>
            <a:ext cx="802597" cy="4557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43AA4732-2967-B5EB-A261-02F1D1C2F8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1914" y="1624041"/>
            <a:ext cx="4109542" cy="3894080"/>
          </a:xfrm>
          <a:prstGeom prst="rect">
            <a:avLst/>
          </a:prstGeom>
        </p:spPr>
      </p:pic>
      <p:sp>
        <p:nvSpPr>
          <p:cNvPr id="8" name="TextBox 7">
            <a:extLst>
              <a:ext uri="{FF2B5EF4-FFF2-40B4-BE49-F238E27FC236}">
                <a16:creationId xmlns:a16="http://schemas.microsoft.com/office/drawing/2014/main" id="{5AFEE61C-6D87-0CD6-AE48-5CE22F925D67}"/>
              </a:ext>
            </a:extLst>
          </p:cNvPr>
          <p:cNvSpPr txBox="1"/>
          <p:nvPr/>
        </p:nvSpPr>
        <p:spPr>
          <a:xfrm>
            <a:off x="1048378" y="5959250"/>
            <a:ext cx="4383155"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Fig 1. Workflow of Multi-Modal emotion detection</a:t>
            </a:r>
          </a:p>
        </p:txBody>
      </p:sp>
      <p:sp>
        <p:nvSpPr>
          <p:cNvPr id="9" name="TextBox 8">
            <a:extLst>
              <a:ext uri="{FF2B5EF4-FFF2-40B4-BE49-F238E27FC236}">
                <a16:creationId xmlns:a16="http://schemas.microsoft.com/office/drawing/2014/main" id="{2BC2108F-5479-6F86-4DA5-C52BBDDD9751}"/>
              </a:ext>
            </a:extLst>
          </p:cNvPr>
          <p:cNvSpPr txBox="1"/>
          <p:nvPr/>
        </p:nvSpPr>
        <p:spPr>
          <a:xfrm>
            <a:off x="8189406" y="5959250"/>
            <a:ext cx="2954216"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Fig 2. Emotion Detection</a:t>
            </a:r>
          </a:p>
        </p:txBody>
      </p:sp>
      <p:sp>
        <p:nvSpPr>
          <p:cNvPr id="10" name="Footer Placeholder 9">
            <a:extLst>
              <a:ext uri="{FF2B5EF4-FFF2-40B4-BE49-F238E27FC236}">
                <a16:creationId xmlns:a16="http://schemas.microsoft.com/office/drawing/2014/main" id="{3D3AC835-0E51-3B7F-C7B4-5A83B4E3E0F7}"/>
              </a:ext>
            </a:extLst>
          </p:cNvPr>
          <p:cNvSpPr>
            <a:spLocks noGrp="1"/>
          </p:cNvSpPr>
          <p:nvPr>
            <p:ph type="ftr" sz="quarter" idx="11"/>
          </p:nvPr>
        </p:nvSpPr>
        <p:spPr>
          <a:xfrm>
            <a:off x="5645426" y="6356350"/>
            <a:ext cx="682818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FA5C0347-B320-7B2A-87E7-AF746452A3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5029" y="164709"/>
            <a:ext cx="1118314" cy="1114149"/>
          </a:xfrm>
          <a:prstGeom prst="rect">
            <a:avLst/>
          </a:prstGeom>
        </p:spPr>
      </p:pic>
    </p:spTree>
    <p:extLst>
      <p:ext uri="{BB962C8B-B14F-4D97-AF65-F5344CB8AC3E}">
        <p14:creationId xmlns:p14="http://schemas.microsoft.com/office/powerpoint/2010/main" val="2976325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0381F-1878-DCEA-4905-CEF4AE1D6103}"/>
              </a:ext>
            </a:extLst>
          </p:cNvPr>
          <p:cNvSpPr>
            <a:spLocks noGrp="1"/>
          </p:cNvSpPr>
          <p:nvPr>
            <p:ph type="title"/>
          </p:nvPr>
        </p:nvSpPr>
        <p:spPr>
          <a:xfrm>
            <a:off x="838200" y="663192"/>
            <a:ext cx="10515600" cy="1703778"/>
          </a:xfrm>
        </p:spPr>
        <p:txBody>
          <a:bodyPr/>
          <a:lstStyle/>
          <a:p>
            <a:r>
              <a:rPr lang="en-IN" dirty="0">
                <a:solidFill>
                  <a:srgbClr val="C00000"/>
                </a:solidFill>
                <a:latin typeface="Times New Roman" panose="02020603050405020304" pitchFamily="18" charset="0"/>
                <a:cs typeface="Times New Roman" panose="02020603050405020304" pitchFamily="18" charset="0"/>
              </a:rPr>
              <a:t>Objectives</a:t>
            </a:r>
          </a:p>
        </p:txBody>
      </p:sp>
      <p:sp>
        <p:nvSpPr>
          <p:cNvPr id="4" name="Rectangle 1">
            <a:extLst>
              <a:ext uri="{FF2B5EF4-FFF2-40B4-BE49-F238E27FC236}">
                <a16:creationId xmlns:a16="http://schemas.microsoft.com/office/drawing/2014/main" id="{D445F7C4-83AB-558B-8180-36779A0DC875}"/>
              </a:ext>
            </a:extLst>
          </p:cNvPr>
          <p:cNvSpPr>
            <a:spLocks noGrp="1" noChangeArrowheads="1"/>
          </p:cNvSpPr>
          <p:nvPr>
            <p:ph idx="1"/>
          </p:nvPr>
        </p:nvSpPr>
        <p:spPr bwMode="auto">
          <a:xfrm>
            <a:off x="838201" y="2366969"/>
            <a:ext cx="10515600" cy="3268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Emotion Detection System</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 </a:t>
            </a:r>
            <a:r>
              <a:rPr kumimoji="0" lang="en-US" altLang="en-US" sz="2000" b="1"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Framing techniques</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and</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Transformers</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for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accurate speech emotion recognition.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Feature Extraction</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Apply </a:t>
            </a:r>
            <a:r>
              <a:rPr kumimoji="0" lang="en-US" altLang="en-US" sz="2000" b="1"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MFCCs</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and</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a:t>
            </a:r>
            <a:r>
              <a:rPr kumimoji="0" lang="en-US" altLang="en-US" sz="2000" b="1" i="0" u="none" strike="noStrike" cap="none" normalizeH="0" baseline="0" dirty="0" err="1">
                <a:ln>
                  <a:noFill/>
                </a:ln>
                <a:solidFill>
                  <a:srgbClr val="00B0F0"/>
                </a:solidFill>
                <a:effectLst/>
                <a:latin typeface="Times New Roman" panose="02020603050405020304" pitchFamily="18" charset="0"/>
                <a:cs typeface="Times New Roman" panose="02020603050405020304" pitchFamily="18" charset="0"/>
              </a:rPr>
              <a:t>Librosa</a:t>
            </a:r>
            <a:r>
              <a:rPr kumimoji="0" lang="en-US" altLang="en-US" sz="2000" b="0"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analyze emotional features from audio.</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Emotion Classification:</a:t>
            </a: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Detect </a:t>
            </a:r>
            <a:r>
              <a:rPr kumimoji="0" lang="en-US" altLang="en-US" sz="2000" b="1"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emotions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while handling speech variations.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Improved Accuracy:</a:t>
            </a: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 </a:t>
            </a:r>
            <a:r>
              <a:rPr kumimoji="0" lang="en-US" altLang="en-US" sz="2000" b="1" i="0" u="none" strike="noStrike" cap="none" normalizeH="0" baseline="0" dirty="0">
                <a:ln>
                  <a:noFill/>
                </a:ln>
                <a:solidFill>
                  <a:srgbClr val="00B0F0"/>
                </a:solidFill>
                <a:effectLst/>
                <a:latin typeface="Times New Roman" panose="02020603050405020304" pitchFamily="18" charset="0"/>
                <a:cs typeface="Times New Roman" panose="02020603050405020304" pitchFamily="18" charset="0"/>
              </a:rPr>
              <a:t>Transformers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better emotion understanding in speech.</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21DD9C95-CBFE-2C82-6DFD-502241F90D85}"/>
              </a:ext>
            </a:extLst>
          </p:cNvPr>
          <p:cNvSpPr>
            <a:spLocks noGrp="1"/>
          </p:cNvSpPr>
          <p:nvPr>
            <p:ph type="ftr" sz="quarter" idx="11"/>
          </p:nvPr>
        </p:nvSpPr>
        <p:spPr>
          <a:xfrm>
            <a:off x="5734878" y="6356350"/>
            <a:ext cx="6457122"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682A6A6B-E9FC-4C2E-D287-CFA1200C1D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3010" y="163613"/>
            <a:ext cx="1172524" cy="1168157"/>
          </a:xfrm>
          <a:prstGeom prst="rect">
            <a:avLst/>
          </a:prstGeom>
        </p:spPr>
      </p:pic>
    </p:spTree>
    <p:extLst>
      <p:ext uri="{BB962C8B-B14F-4D97-AF65-F5344CB8AC3E}">
        <p14:creationId xmlns:p14="http://schemas.microsoft.com/office/powerpoint/2010/main" val="19215869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B650F-0D4A-6198-7294-4921965B120C}"/>
              </a:ext>
            </a:extLst>
          </p:cNvPr>
          <p:cNvSpPr>
            <a:spLocks noGrp="1"/>
          </p:cNvSpPr>
          <p:nvPr>
            <p:ph type="title"/>
          </p:nvPr>
        </p:nvSpPr>
        <p:spPr>
          <a:xfrm>
            <a:off x="838200" y="70338"/>
            <a:ext cx="10515600" cy="1115367"/>
          </a:xfrm>
        </p:spPr>
        <p:txBody>
          <a:bodyPr>
            <a:normAutofit/>
          </a:bodyPr>
          <a:lstStyle/>
          <a:p>
            <a:r>
              <a:rPr lang="en-IN" sz="2800" b="1" dirty="0">
                <a:solidFill>
                  <a:srgbClr val="C00000"/>
                </a:solidFill>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D9B0C356-10F9-BE4F-F3EB-B92FB80ABFAC}"/>
              </a:ext>
            </a:extLst>
          </p:cNvPr>
          <p:cNvSpPr>
            <a:spLocks noGrp="1"/>
          </p:cNvSpPr>
          <p:nvPr>
            <p:ph idx="1"/>
          </p:nvPr>
        </p:nvSpPr>
        <p:spPr>
          <a:xfrm>
            <a:off x="838200" y="1065125"/>
            <a:ext cx="10515600" cy="5427750"/>
          </a:xfrm>
        </p:spPr>
        <p:txBody>
          <a:bodyPr>
            <a:normAutofit/>
          </a:bodyPr>
          <a:lstStyle/>
          <a:p>
            <a:r>
              <a:rPr lang="en-IN" sz="2400" b="1" dirty="0">
                <a:solidFill>
                  <a:schemeClr val="accent2"/>
                </a:solidFill>
                <a:latin typeface="Times New Roman" panose="02020603050405020304" pitchFamily="18" charset="0"/>
                <a:cs typeface="Times New Roman" panose="02020603050405020304" pitchFamily="18" charset="0"/>
              </a:rPr>
              <a:t>Data Collection and Preprocessing:</a:t>
            </a:r>
          </a:p>
          <a:p>
            <a:pPr marL="457200" indent="-457200" algn="just">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Audio and video data are collected from a single person in a controlled setting. The audio is segmented into frames to extract features like tone and pitch, while the video is divided into frames to capture facial expressions. Both datasets are synchronized for emotion detection analysis.</a:t>
            </a:r>
          </a:p>
          <a:p>
            <a:pPr algn="just">
              <a:lnSpc>
                <a:spcPct val="150000"/>
              </a:lnSpc>
            </a:pPr>
            <a:r>
              <a:rPr lang="en-US" sz="2400" b="1" dirty="0">
                <a:solidFill>
                  <a:schemeClr val="accent2"/>
                </a:solidFill>
                <a:latin typeface="Times New Roman" panose="02020603050405020304" pitchFamily="18" charset="0"/>
                <a:cs typeface="Times New Roman" panose="02020603050405020304" pitchFamily="18" charset="0"/>
              </a:rPr>
              <a:t>Emotion Detection:</a:t>
            </a:r>
          </a:p>
          <a:p>
            <a:pPr marL="457200" indent="-457200" algn="just">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It involves analyzing audio tone and pitch through framing and facial movements using a Transformer model.</a:t>
            </a:r>
          </a:p>
          <a:p>
            <a:r>
              <a:rPr lang="en-US" sz="2400" b="1" dirty="0">
                <a:solidFill>
                  <a:schemeClr val="accent2"/>
                </a:solidFill>
                <a:latin typeface="Times New Roman" panose="02020603050405020304" pitchFamily="18" charset="0"/>
                <a:cs typeface="Times New Roman" panose="02020603050405020304" pitchFamily="18" charset="0"/>
              </a:rPr>
              <a:t>Combining Features:</a:t>
            </a:r>
            <a:endParaRPr lang="en-US" sz="2400" dirty="0">
              <a:solidFill>
                <a:schemeClr val="accent2"/>
              </a:solidFill>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Merge audio and video for better emotion analysis.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endParaRPr lang="en-US" sz="2000" b="1"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C5F4CF94-20CC-0359-F9F0-47027540E28E}"/>
              </a:ext>
            </a:extLst>
          </p:cNvPr>
          <p:cNvSpPr>
            <a:spLocks noGrp="1"/>
          </p:cNvSpPr>
          <p:nvPr>
            <p:ph type="ftr" sz="quarter" idx="11"/>
          </p:nvPr>
        </p:nvSpPr>
        <p:spPr>
          <a:xfrm>
            <a:off x="5744817" y="6356350"/>
            <a:ext cx="644718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5CA8DD9-6CEF-935A-2B1D-F931EE96B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136525"/>
            <a:ext cx="1118314" cy="1114149"/>
          </a:xfrm>
          <a:prstGeom prst="rect">
            <a:avLst/>
          </a:prstGeom>
        </p:spPr>
      </p:pic>
    </p:spTree>
    <p:extLst>
      <p:ext uri="{BB962C8B-B14F-4D97-AF65-F5344CB8AC3E}">
        <p14:creationId xmlns:p14="http://schemas.microsoft.com/office/powerpoint/2010/main" val="2371359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96C02C-7345-4A70-7AF6-0134972DD903}"/>
              </a:ext>
            </a:extLst>
          </p:cNvPr>
          <p:cNvSpPr>
            <a:spLocks noGrp="1"/>
          </p:cNvSpPr>
          <p:nvPr>
            <p:ph idx="1"/>
          </p:nvPr>
        </p:nvSpPr>
        <p:spPr>
          <a:xfrm>
            <a:off x="100484" y="993913"/>
            <a:ext cx="4893547" cy="5462151"/>
          </a:xfrm>
        </p:spPr>
        <p:txBody>
          <a:bodyPr>
            <a:normAutofit/>
          </a:bodyPr>
          <a:lstStyle/>
          <a:p>
            <a:pPr>
              <a:lnSpc>
                <a:spcPct val="150000"/>
              </a:lnSpc>
            </a:pPr>
            <a:r>
              <a:rPr lang="en-IN" sz="2000" dirty="0">
                <a:latin typeface="Times New Roman" panose="02020603050405020304" pitchFamily="18" charset="0"/>
                <a:cs typeface="Times New Roman" panose="02020603050405020304" pitchFamily="18" charset="0"/>
              </a:rPr>
              <a:t>The Audio and video Files are Converted into Frames</a:t>
            </a:r>
          </a:p>
          <a:p>
            <a:pPr>
              <a:lnSpc>
                <a:spcPct val="150000"/>
              </a:lnSpc>
            </a:pPr>
            <a:r>
              <a:rPr lang="en-IN" sz="2000" dirty="0">
                <a:latin typeface="Times New Roman" panose="02020603050405020304" pitchFamily="18" charset="0"/>
                <a:cs typeface="Times New Roman" panose="02020603050405020304" pitchFamily="18" charset="0"/>
              </a:rPr>
              <a:t>The sample Audio samples are </a:t>
            </a:r>
            <a:r>
              <a:rPr lang="en-US" sz="2000" dirty="0">
                <a:solidFill>
                  <a:srgbClr val="7030A0"/>
                </a:solidFill>
                <a:latin typeface="Times New Roman" panose="02020603050405020304" pitchFamily="18" charset="0"/>
                <a:cs typeface="Times New Roman" panose="02020603050405020304" pitchFamily="18" charset="0"/>
                <a:hlinkClick r:id="rId2" action="ppaction://hlinkfile">
                  <a:extLst>
                    <a:ext uri="{A12FA001-AC4F-418D-AE19-62706E023703}">
                      <ahyp:hlinkClr xmlns:ahyp="http://schemas.microsoft.com/office/drawing/2018/hyperlinkcolor" val="tx"/>
                    </a:ext>
                  </a:extLst>
                </a:hlinkClick>
              </a:rPr>
              <a:t>Happy1.mp4</a:t>
            </a:r>
            <a:r>
              <a:rPr lang="en-US" sz="2000" dirty="0">
                <a:solidFill>
                  <a:srgbClr val="7030A0"/>
                </a:solidFill>
                <a:latin typeface="Times New Roman" panose="02020603050405020304" pitchFamily="18" charset="0"/>
                <a:cs typeface="Times New Roman" panose="02020603050405020304" pitchFamily="18" charset="0"/>
              </a:rPr>
              <a:t>, </a:t>
            </a:r>
            <a:r>
              <a:rPr lang="en-US" sz="2000" dirty="0">
                <a:solidFill>
                  <a:srgbClr val="7030A0"/>
                </a:solidFill>
                <a:latin typeface="Times New Roman" panose="02020603050405020304" pitchFamily="18" charset="0"/>
                <a:cs typeface="Times New Roman" panose="02020603050405020304" pitchFamily="18" charset="0"/>
                <a:hlinkClick r:id="rId3" action="ppaction://hlinkfile">
                  <a:extLst>
                    <a:ext uri="{A12FA001-AC4F-418D-AE19-62706E023703}">
                      <ahyp:hlinkClr xmlns:ahyp="http://schemas.microsoft.com/office/drawing/2018/hyperlinkcolor" val="tx"/>
                    </a:ext>
                  </a:extLst>
                </a:hlinkClick>
              </a:rPr>
              <a:t>Sad1.mp4</a:t>
            </a:r>
            <a:r>
              <a:rPr lang="en-US" sz="2000" dirty="0">
                <a:solidFill>
                  <a:srgbClr val="7030A0"/>
                </a:solidFill>
                <a:latin typeface="Times New Roman" panose="02020603050405020304" pitchFamily="18" charset="0"/>
                <a:cs typeface="Times New Roman" panose="02020603050405020304" pitchFamily="18" charset="0"/>
              </a:rPr>
              <a:t>.</a:t>
            </a:r>
          </a:p>
          <a:p>
            <a:pPr>
              <a:lnSpc>
                <a:spcPct val="150000"/>
              </a:lnSpc>
            </a:pPr>
            <a:r>
              <a:rPr lang="en-US" sz="2000" dirty="0">
                <a:latin typeface="Times New Roman" panose="02020603050405020304" pitchFamily="18" charset="0"/>
                <a:cs typeface="Times New Roman" panose="02020603050405020304" pitchFamily="18" charset="0"/>
              </a:rPr>
              <a:t>The Video samples are </a:t>
            </a:r>
            <a:r>
              <a:rPr lang="en-US" sz="2000" dirty="0">
                <a:solidFill>
                  <a:srgbClr val="7030A0"/>
                </a:solidFill>
                <a:latin typeface="Times New Roman" panose="02020603050405020304" pitchFamily="18" charset="0"/>
                <a:cs typeface="Times New Roman" panose="02020603050405020304" pitchFamily="18" charset="0"/>
                <a:hlinkClick r:id="rId4" action="ppaction://hlinkfile">
                  <a:extLst>
                    <a:ext uri="{A12FA001-AC4F-418D-AE19-62706E023703}">
                      <ahyp:hlinkClr xmlns:ahyp="http://schemas.microsoft.com/office/drawing/2018/hyperlinkcolor" val="tx"/>
                    </a:ext>
                  </a:extLst>
                </a:hlinkClick>
              </a:rPr>
              <a:t>6038291_Woman_Young_3840x2160.mp4.crdownload</a:t>
            </a:r>
            <a:r>
              <a:rPr lang="en-US" sz="2000" dirty="0">
                <a:solidFill>
                  <a:srgbClr val="7030A0"/>
                </a:solidFill>
                <a:latin typeface="Times New Roman" panose="02020603050405020304" pitchFamily="18" charset="0"/>
                <a:cs typeface="Times New Roman" panose="02020603050405020304" pitchFamily="18" charset="0"/>
              </a:rPr>
              <a:t>,</a:t>
            </a:r>
            <a:endParaRPr lang="en-US" sz="2000" u="sng" dirty="0">
              <a:solidFill>
                <a:srgbClr val="7030A0"/>
              </a:solidFill>
              <a:latin typeface="Times New Roman" panose="02020603050405020304" pitchFamily="18" charset="0"/>
              <a:cs typeface="Times New Roman" panose="02020603050405020304" pitchFamily="18" charset="0"/>
            </a:endParaRPr>
          </a:p>
          <a:p>
            <a:pPr>
              <a:lnSpc>
                <a:spcPct val="150000"/>
              </a:lnSpc>
            </a:pPr>
            <a:endParaRPr lang="en-US" sz="2000" dirty="0">
              <a:solidFill>
                <a:srgbClr val="7030A0"/>
              </a:solidFill>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D03E10DA-799A-8189-6E62-EAF34DA546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4030" y="1143000"/>
            <a:ext cx="6648733" cy="5313065"/>
          </a:xfrm>
          <a:prstGeom prst="rect">
            <a:avLst/>
          </a:prstGeom>
        </p:spPr>
      </p:pic>
      <p:sp>
        <p:nvSpPr>
          <p:cNvPr id="2" name="Footer Placeholder 1">
            <a:extLst>
              <a:ext uri="{FF2B5EF4-FFF2-40B4-BE49-F238E27FC236}">
                <a16:creationId xmlns:a16="http://schemas.microsoft.com/office/drawing/2014/main" id="{BAE1C112-62ED-E557-6C68-BBA124B68FEF}"/>
              </a:ext>
            </a:extLst>
          </p:cNvPr>
          <p:cNvSpPr>
            <a:spLocks noGrp="1"/>
          </p:cNvSpPr>
          <p:nvPr>
            <p:ph type="ftr" sz="quarter" idx="11"/>
          </p:nvPr>
        </p:nvSpPr>
        <p:spPr>
          <a:xfrm>
            <a:off x="5764697" y="6467720"/>
            <a:ext cx="6427304" cy="361429"/>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7DA1A1F-4B0A-780D-A329-EB5B562878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92401" y="28851"/>
            <a:ext cx="1118314" cy="1114149"/>
          </a:xfrm>
          <a:prstGeom prst="rect">
            <a:avLst/>
          </a:prstGeom>
        </p:spPr>
      </p:pic>
    </p:spTree>
    <p:extLst>
      <p:ext uri="{BB962C8B-B14F-4D97-AF65-F5344CB8AC3E}">
        <p14:creationId xmlns:p14="http://schemas.microsoft.com/office/powerpoint/2010/main" val="4249872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AED67-0B1D-BFAE-C452-66C20E36FAB3}"/>
              </a:ext>
            </a:extLst>
          </p:cNvPr>
          <p:cNvSpPr>
            <a:spLocks noGrp="1"/>
          </p:cNvSpPr>
          <p:nvPr>
            <p:ph type="title"/>
          </p:nvPr>
        </p:nvSpPr>
        <p:spPr/>
        <p:txBody>
          <a:bodyPr/>
          <a:lstStyle/>
          <a:p>
            <a:r>
              <a:rPr lang="en-IN" sz="4400" dirty="0">
                <a:solidFill>
                  <a:srgbClr val="C00000"/>
                </a:solidFill>
                <a:latin typeface="Times New Roman" panose="02020603050405020304" pitchFamily="18" charset="0"/>
                <a:cs typeface="Times New Roman" panose="02020603050405020304" pitchFamily="18" charset="0"/>
              </a:rPr>
              <a:t>Technologies</a:t>
            </a:r>
            <a:endParaRPr lang="en-IN" dirty="0"/>
          </a:p>
        </p:txBody>
      </p:sp>
      <p:sp>
        <p:nvSpPr>
          <p:cNvPr id="3" name="Content Placeholder 2">
            <a:extLst>
              <a:ext uri="{FF2B5EF4-FFF2-40B4-BE49-F238E27FC236}">
                <a16:creationId xmlns:a16="http://schemas.microsoft.com/office/drawing/2014/main" id="{E346821A-83F0-D0FE-8AE9-0322F302C9CB}"/>
              </a:ext>
            </a:extLst>
          </p:cNvPr>
          <p:cNvSpPr>
            <a:spLocks noGrp="1"/>
          </p:cNvSpPr>
          <p:nvPr>
            <p:ph idx="1"/>
          </p:nvPr>
        </p:nvSpPr>
        <p:spPr/>
        <p:txBody>
          <a:bodyPr>
            <a:normAutofit/>
          </a:bodyPr>
          <a:lstStyle/>
          <a:p>
            <a:pPr marL="342900" indent="-342900" algn="just">
              <a:lnSpc>
                <a:spcPct val="150000"/>
              </a:lnSpc>
              <a:buFont typeface="Arial" panose="020B0604020202020204" pitchFamily="34" charset="0"/>
              <a:buChar char="•"/>
            </a:pPr>
            <a:r>
              <a:rPr lang="en-IN" sz="2000" b="1" dirty="0">
                <a:solidFill>
                  <a:schemeClr val="accent2"/>
                </a:solidFill>
                <a:latin typeface="Times New Roman" panose="02020603050405020304" pitchFamily="18" charset="0"/>
                <a:cs typeface="Times New Roman" panose="02020603050405020304" pitchFamily="18" charset="0"/>
              </a:rPr>
              <a:t>Deep Learning:  </a:t>
            </a:r>
            <a:r>
              <a:rPr lang="en-US" sz="2000" dirty="0">
                <a:latin typeface="Times New Roman" panose="02020603050405020304" pitchFamily="18" charset="0"/>
                <a:cs typeface="Times New Roman" panose="02020603050405020304" pitchFamily="18" charset="0"/>
              </a:rPr>
              <a:t>Used for </a:t>
            </a:r>
            <a:r>
              <a:rPr lang="en-US" sz="2000" b="1" dirty="0">
                <a:solidFill>
                  <a:srgbClr val="00B0F0"/>
                </a:solidFill>
                <a:latin typeface="Times New Roman" panose="02020603050405020304" pitchFamily="18" charset="0"/>
                <a:cs typeface="Times New Roman" panose="02020603050405020304" pitchFamily="18" charset="0"/>
              </a:rPr>
              <a:t>speech and facial emotion recognition</a:t>
            </a:r>
            <a:r>
              <a:rPr lang="en-US" sz="2000" dirty="0">
                <a:latin typeface="Times New Roman" panose="02020603050405020304" pitchFamily="18" charset="0"/>
                <a:cs typeface="Times New Roman" panose="02020603050405020304" pitchFamily="18" charset="0"/>
              </a:rPr>
              <a:t>, leveraging models like </a:t>
            </a:r>
            <a:r>
              <a:rPr lang="en-US" sz="2000" b="1" dirty="0">
                <a:solidFill>
                  <a:srgbClr val="00B0F0"/>
                </a:solidFill>
                <a:latin typeface="Times New Roman" panose="02020603050405020304" pitchFamily="18" charset="0"/>
                <a:cs typeface="Times New Roman" panose="02020603050405020304" pitchFamily="18" charset="0"/>
              </a:rPr>
              <a:t>Framing, Transformers</a:t>
            </a:r>
          </a:p>
          <a:p>
            <a:pPr marL="342900" indent="-342900" algn="just">
              <a:lnSpc>
                <a:spcPct val="150000"/>
              </a:lnSpc>
              <a:buFont typeface="Arial" panose="020B0604020202020204" pitchFamily="34" charset="0"/>
              <a:buChar char="•"/>
            </a:pPr>
            <a:r>
              <a:rPr lang="en-IN" sz="2000" b="1" dirty="0">
                <a:solidFill>
                  <a:schemeClr val="accent2"/>
                </a:solidFill>
                <a:latin typeface="Times New Roman" panose="02020603050405020304" pitchFamily="18" charset="0"/>
                <a:cs typeface="Times New Roman" panose="02020603050405020304" pitchFamily="18" charset="0"/>
              </a:rPr>
              <a:t>Computer Vision: </a:t>
            </a:r>
            <a:r>
              <a:rPr lang="en-IN" sz="2000" dirty="0">
                <a:latin typeface="Times New Roman" panose="02020603050405020304" pitchFamily="18" charset="0"/>
                <a:cs typeface="Times New Roman" panose="02020603050405020304" pitchFamily="18" charset="0"/>
              </a:rPr>
              <a:t>Extracts </a:t>
            </a:r>
            <a:r>
              <a:rPr lang="en-IN" sz="2000" b="1" dirty="0">
                <a:solidFill>
                  <a:srgbClr val="00B0F0"/>
                </a:solidFill>
                <a:latin typeface="Times New Roman" panose="02020603050405020304" pitchFamily="18" charset="0"/>
                <a:cs typeface="Times New Roman" panose="02020603050405020304" pitchFamily="18" charset="0"/>
              </a:rPr>
              <a:t>facial expressions</a:t>
            </a:r>
            <a:r>
              <a:rPr lang="en-IN" sz="2000" dirty="0">
                <a:solidFill>
                  <a:srgbClr val="00B0F0"/>
                </a:solidFill>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from video frames for emotion classification.</a:t>
            </a:r>
          </a:p>
        </p:txBody>
      </p:sp>
      <p:sp>
        <p:nvSpPr>
          <p:cNvPr id="4" name="Footer Placeholder 3">
            <a:extLst>
              <a:ext uri="{FF2B5EF4-FFF2-40B4-BE49-F238E27FC236}">
                <a16:creationId xmlns:a16="http://schemas.microsoft.com/office/drawing/2014/main" id="{47C28BAD-5E87-6401-631A-C786EB7DEA1D}"/>
              </a:ext>
            </a:extLst>
          </p:cNvPr>
          <p:cNvSpPr>
            <a:spLocks noGrp="1"/>
          </p:cNvSpPr>
          <p:nvPr>
            <p:ph type="ftr" sz="quarter" idx="11"/>
          </p:nvPr>
        </p:nvSpPr>
        <p:spPr>
          <a:xfrm>
            <a:off x="5665304" y="6356350"/>
            <a:ext cx="6526696"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48979A8-FDDA-A18E-0544-CA492A5450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Tree>
    <p:extLst>
      <p:ext uri="{BB962C8B-B14F-4D97-AF65-F5344CB8AC3E}">
        <p14:creationId xmlns:p14="http://schemas.microsoft.com/office/powerpoint/2010/main" val="260583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E0319-6948-4571-17B0-CB9412402C17}"/>
              </a:ext>
            </a:extLst>
          </p:cNvPr>
          <p:cNvSpPr>
            <a:spLocks noGrp="1"/>
          </p:cNvSpPr>
          <p:nvPr>
            <p:ph type="title"/>
          </p:nvPr>
        </p:nvSpPr>
        <p:spPr/>
        <p:txBody>
          <a:bodyPr>
            <a:normAutofit/>
          </a:bodyPr>
          <a:lstStyle/>
          <a:p>
            <a:r>
              <a:rPr lang="en-IN" sz="4000" dirty="0">
                <a:solidFill>
                  <a:srgbClr val="C00000"/>
                </a:solidFill>
                <a:latin typeface="Times New Roman" panose="02020603050405020304" pitchFamily="18" charset="0"/>
                <a:cs typeface="Times New Roman" panose="02020603050405020304" pitchFamily="18" charset="0"/>
              </a:rPr>
              <a:t>Code Review</a:t>
            </a:r>
          </a:p>
        </p:txBody>
      </p:sp>
      <p:sp>
        <p:nvSpPr>
          <p:cNvPr id="3" name="Content Placeholder 2">
            <a:extLst>
              <a:ext uri="{FF2B5EF4-FFF2-40B4-BE49-F238E27FC236}">
                <a16:creationId xmlns:a16="http://schemas.microsoft.com/office/drawing/2014/main" id="{45018970-0F80-03A3-40FC-916C01968155}"/>
              </a:ext>
            </a:extLst>
          </p:cNvPr>
          <p:cNvSpPr>
            <a:spLocks noGrp="1"/>
          </p:cNvSpPr>
          <p:nvPr>
            <p:ph idx="1"/>
          </p:nvPr>
        </p:nvSpPr>
        <p:spPr>
          <a:xfrm>
            <a:off x="838200" y="1479274"/>
            <a:ext cx="10515600" cy="4697689"/>
          </a:xfrm>
        </p:spPr>
        <p:txBody>
          <a:bodyPr>
            <a:normAutofit/>
          </a:bodyPr>
          <a:lstStyle/>
          <a:p>
            <a:pPr marL="0" indent="0" algn="just">
              <a:lnSpc>
                <a:spcPct val="150000"/>
              </a:lnSpc>
              <a:buNone/>
            </a:pPr>
            <a:r>
              <a:rPr lang="en-IN" sz="2400" dirty="0">
                <a:solidFill>
                  <a:schemeClr val="accent4">
                    <a:lumMod val="75000"/>
                  </a:schemeClr>
                </a:solidFill>
                <a:latin typeface="Times New Roman" panose="02020603050405020304" pitchFamily="18" charset="0"/>
                <a:cs typeface="Times New Roman" panose="02020603050405020304" pitchFamily="18" charset="0"/>
              </a:rPr>
              <a:t>Transforming the architecture into the module</a:t>
            </a:r>
            <a:r>
              <a:rPr lang="en-IN" sz="2400" dirty="0">
                <a:solidFill>
                  <a:schemeClr val="accent2"/>
                </a:solidFill>
                <a:latin typeface="Times New Roman" panose="02020603050405020304" pitchFamily="18" charset="0"/>
                <a:cs typeface="Times New Roman" panose="02020603050405020304" pitchFamily="18" charset="0"/>
              </a:rPr>
              <a:t>:</a:t>
            </a:r>
          </a:p>
          <a:p>
            <a:pPr marL="0" indent="0" algn="just">
              <a:lnSpc>
                <a:spcPct val="150000"/>
              </a:lnSpc>
              <a:buNone/>
            </a:pPr>
            <a:r>
              <a:rPr lang="en-IN" sz="2000" dirty="0">
                <a:solidFill>
                  <a:schemeClr val="accent2"/>
                </a:solidFill>
                <a:latin typeface="Times New Roman" panose="02020603050405020304" pitchFamily="18" charset="0"/>
                <a:cs typeface="Times New Roman" panose="02020603050405020304" pitchFamily="18" charset="0"/>
              </a:rPr>
              <a:t>Input Module:  </a:t>
            </a:r>
            <a:r>
              <a:rPr lang="en-IN" sz="2000" dirty="0">
                <a:latin typeface="Times New Roman" panose="02020603050405020304" pitchFamily="18" charset="0"/>
                <a:cs typeface="Times New Roman" panose="02020603050405020304" pitchFamily="18" charset="0"/>
              </a:rPr>
              <a:t>Requires audio and video files of the classroom</a:t>
            </a:r>
          </a:p>
          <a:p>
            <a:pPr marL="0" indent="0" algn="just">
              <a:lnSpc>
                <a:spcPct val="150000"/>
              </a:lnSpc>
              <a:buNone/>
            </a:pPr>
            <a:r>
              <a:rPr lang="en-IN" sz="2000" dirty="0">
                <a:solidFill>
                  <a:schemeClr val="accent2"/>
                </a:solidFill>
                <a:latin typeface="Times New Roman" panose="02020603050405020304" pitchFamily="18" charset="0"/>
                <a:cs typeface="Times New Roman" panose="02020603050405020304" pitchFamily="18" charset="0"/>
              </a:rPr>
              <a:t>Data Preprocessing: </a:t>
            </a:r>
            <a:r>
              <a:rPr lang="en-IN" sz="2000" dirty="0">
                <a:latin typeface="Times New Roman" panose="02020603050405020304" pitchFamily="18" charset="0"/>
                <a:cs typeface="Times New Roman" panose="02020603050405020304" pitchFamily="18" charset="0"/>
              </a:rPr>
              <a:t>Responsible for preprocessing the dataset using the techniques such as Mel-Frequency Cepstral Coefficients (MFCCs), Zero-Crossing Rate (ZCR), Root Mean Square Energy (RMSE), and Spectral Contrast</a:t>
            </a:r>
          </a:p>
          <a:p>
            <a:pPr marL="0" indent="0" algn="just">
              <a:lnSpc>
                <a:spcPct val="150000"/>
              </a:lnSpc>
              <a:buNone/>
            </a:pPr>
            <a:r>
              <a:rPr lang="en-IN" sz="2000" dirty="0">
                <a:solidFill>
                  <a:schemeClr val="accent2"/>
                </a:solidFill>
                <a:latin typeface="Times New Roman" panose="02020603050405020304" pitchFamily="18" charset="0"/>
                <a:cs typeface="Times New Roman" panose="02020603050405020304" pitchFamily="18" charset="0"/>
              </a:rPr>
              <a:t>Building the model: </a:t>
            </a:r>
            <a:r>
              <a:rPr lang="en-IN" sz="2000" dirty="0">
                <a:latin typeface="Times New Roman" panose="02020603050405020304" pitchFamily="18" charset="0"/>
                <a:cs typeface="Times New Roman" panose="02020603050405020304" pitchFamily="18" charset="0"/>
              </a:rPr>
              <a:t>Choose a fusion approach for predicting the emotions in the classroom.</a:t>
            </a:r>
          </a:p>
          <a:p>
            <a:pPr marL="0" indent="0" algn="just">
              <a:lnSpc>
                <a:spcPct val="150000"/>
              </a:lnSpc>
              <a:buNone/>
            </a:pPr>
            <a:r>
              <a:rPr lang="en-IN" sz="2000" dirty="0">
                <a:solidFill>
                  <a:schemeClr val="accent2"/>
                </a:solidFill>
                <a:latin typeface="Times New Roman" panose="02020603050405020304" pitchFamily="18" charset="0"/>
                <a:cs typeface="Times New Roman" panose="02020603050405020304" pitchFamily="18" charset="0"/>
              </a:rPr>
              <a:t>Performance evaluation: </a:t>
            </a:r>
            <a:r>
              <a:rPr lang="en-IN" sz="2000" dirty="0">
                <a:latin typeface="Times New Roman" panose="02020603050405020304" pitchFamily="18" charset="0"/>
                <a:cs typeface="Times New Roman" panose="02020603050405020304" pitchFamily="18" charset="0"/>
              </a:rPr>
              <a:t>Using evaluation metrics such as Confusion </a:t>
            </a:r>
            <a:r>
              <a:rPr lang="en-IN" sz="2000" dirty="0" err="1">
                <a:latin typeface="Times New Roman" panose="02020603050405020304" pitchFamily="18" charset="0"/>
                <a:cs typeface="Times New Roman" panose="02020603050405020304" pitchFamily="18" charset="0"/>
              </a:rPr>
              <a:t>Matrics</a:t>
            </a:r>
            <a:r>
              <a:rPr lang="en-IN" sz="2000" dirty="0">
                <a:latin typeface="Times New Roman" panose="02020603050405020304" pitchFamily="18" charset="0"/>
                <a:cs typeface="Times New Roman" panose="02020603050405020304" pitchFamily="18" charset="0"/>
              </a:rPr>
              <a:t> analysis to measure the model’s performance.</a:t>
            </a:r>
          </a:p>
        </p:txBody>
      </p:sp>
      <p:sp>
        <p:nvSpPr>
          <p:cNvPr id="4" name="Footer Placeholder 3">
            <a:extLst>
              <a:ext uri="{FF2B5EF4-FFF2-40B4-BE49-F238E27FC236}">
                <a16:creationId xmlns:a16="http://schemas.microsoft.com/office/drawing/2014/main" id="{A2CCC2A3-8F1C-7969-E813-112BFB5FCD46}"/>
              </a:ext>
            </a:extLst>
          </p:cNvPr>
          <p:cNvSpPr>
            <a:spLocks noGrp="1"/>
          </p:cNvSpPr>
          <p:nvPr>
            <p:ph type="ftr" sz="quarter" idx="11"/>
          </p:nvPr>
        </p:nvSpPr>
        <p:spPr>
          <a:xfrm>
            <a:off x="5655364" y="6356350"/>
            <a:ext cx="6536635"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193D0A2-D1A7-D8D1-2681-E2C99A0CB4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Tree>
    <p:extLst>
      <p:ext uri="{BB962C8B-B14F-4D97-AF65-F5344CB8AC3E}">
        <p14:creationId xmlns:p14="http://schemas.microsoft.com/office/powerpoint/2010/main" val="2178722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5A3D-FD7E-DE03-3096-3E501A135F12}"/>
              </a:ext>
            </a:extLst>
          </p:cNvPr>
          <p:cNvSpPr>
            <a:spLocks noGrp="1"/>
          </p:cNvSpPr>
          <p:nvPr>
            <p:ph type="title"/>
          </p:nvPr>
        </p:nvSpPr>
        <p:spPr/>
        <p:txBody>
          <a:bodyPr>
            <a:normAutofit/>
          </a:bodyPr>
          <a:lstStyle/>
          <a:p>
            <a:r>
              <a:rPr lang="en-IN" sz="4000" dirty="0">
                <a:solidFill>
                  <a:srgbClr val="C00000"/>
                </a:solidFill>
                <a:latin typeface="Times New Roman" panose="02020603050405020304" pitchFamily="18" charset="0"/>
                <a:cs typeface="Times New Roman" panose="02020603050405020304" pitchFamily="18" charset="0"/>
              </a:rPr>
              <a:t>Transforming each module into code</a:t>
            </a:r>
          </a:p>
        </p:txBody>
      </p:sp>
      <p:sp>
        <p:nvSpPr>
          <p:cNvPr id="3" name="Content Placeholder 2">
            <a:extLst>
              <a:ext uri="{FF2B5EF4-FFF2-40B4-BE49-F238E27FC236}">
                <a16:creationId xmlns:a16="http://schemas.microsoft.com/office/drawing/2014/main" id="{75579A83-E21D-8C3C-08E5-132C69C62880}"/>
              </a:ext>
            </a:extLst>
          </p:cNvPr>
          <p:cNvSpPr>
            <a:spLocks noGrp="1"/>
          </p:cNvSpPr>
          <p:nvPr>
            <p:ph idx="1"/>
          </p:nvPr>
        </p:nvSpPr>
        <p:spPr/>
        <p:txBody>
          <a:bodyPr>
            <a:normAutofit/>
          </a:bodyPr>
          <a:lstStyle/>
          <a:p>
            <a:pPr algn="just">
              <a:lnSpc>
                <a:spcPct val="150000"/>
              </a:lnSpc>
            </a:pPr>
            <a:r>
              <a:rPr lang="en-IN" sz="2000" dirty="0">
                <a:solidFill>
                  <a:schemeClr val="accent2"/>
                </a:solidFill>
                <a:latin typeface="Times New Roman" panose="02020603050405020304" pitchFamily="18" charset="0"/>
                <a:cs typeface="Times New Roman" panose="02020603050405020304" pitchFamily="18" charset="0"/>
              </a:rPr>
              <a:t>Input : </a:t>
            </a:r>
            <a:r>
              <a:rPr lang="en-US" sz="2000" dirty="0" err="1">
                <a:latin typeface="Times New Roman" panose="02020603050405020304" pitchFamily="18" charset="0"/>
                <a:cs typeface="Times New Roman" panose="02020603050405020304" pitchFamily="18" charset="0"/>
              </a:rPr>
              <a:t>video_path</a:t>
            </a:r>
            <a:r>
              <a:rPr lang="en-US" sz="2000" dirty="0">
                <a:latin typeface="Times New Roman" panose="02020603050405020304" pitchFamily="18" charset="0"/>
                <a:cs typeface="Times New Roman" panose="02020603050405020304" pitchFamily="18" charset="0"/>
              </a:rPr>
              <a:t> = "</a:t>
            </a:r>
            <a:r>
              <a:rPr lang="en-US" sz="2000" dirty="0">
                <a:solidFill>
                  <a:schemeClr val="accent6"/>
                </a:solidFill>
                <a:latin typeface="Times New Roman" panose="02020603050405020304" pitchFamily="18" charset="0"/>
                <a:cs typeface="Times New Roman" panose="02020603050405020304" pitchFamily="18" charset="0"/>
              </a:rPr>
              <a:t>input_video.mp4</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audio_path</a:t>
            </a:r>
            <a:r>
              <a:rPr lang="en-US" sz="2000" dirty="0">
                <a:latin typeface="Times New Roman" panose="02020603050405020304" pitchFamily="18" charset="0"/>
                <a:cs typeface="Times New Roman" panose="02020603050405020304" pitchFamily="18" charset="0"/>
              </a:rPr>
              <a:t> = "</a:t>
            </a:r>
            <a:r>
              <a:rPr lang="en-US" sz="2000" dirty="0">
                <a:solidFill>
                  <a:schemeClr val="accent6"/>
                </a:solidFill>
                <a:latin typeface="Times New Roman" panose="02020603050405020304" pitchFamily="18" charset="0"/>
                <a:cs typeface="Times New Roman" panose="02020603050405020304" pitchFamily="18" charset="0"/>
              </a:rPr>
              <a:t>input_audio.wav</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2000" dirty="0">
                <a:solidFill>
                  <a:schemeClr val="accent2"/>
                </a:solidFill>
                <a:latin typeface="Times New Roman" panose="02020603050405020304" pitchFamily="18" charset="0"/>
                <a:cs typeface="Times New Roman" panose="02020603050405020304" pitchFamily="18" charset="0"/>
              </a:rPr>
              <a:t>Data Preprocessing </a:t>
            </a:r>
            <a:r>
              <a:rPr lang="en-US" sz="2000" dirty="0">
                <a:latin typeface="Times New Roman" panose="02020603050405020304" pitchFamily="18" charset="0"/>
                <a:cs typeface="Times New Roman" panose="02020603050405020304" pitchFamily="18" charset="0"/>
              </a:rPr>
              <a:t>: def </a:t>
            </a:r>
            <a:r>
              <a:rPr lang="en-US" sz="2000" dirty="0" err="1">
                <a:latin typeface="Times New Roman" panose="02020603050405020304" pitchFamily="18" charset="0"/>
                <a:cs typeface="Times New Roman" panose="02020603050405020304" pitchFamily="18" charset="0"/>
              </a:rPr>
              <a:t>extract_audio_features</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audio_path</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2000" dirty="0">
                <a:solidFill>
                  <a:schemeClr val="accent2"/>
                </a:solidFill>
                <a:latin typeface="Times New Roman" panose="02020603050405020304" pitchFamily="18" charset="0"/>
                <a:cs typeface="Times New Roman" panose="02020603050405020304" pitchFamily="18" charset="0"/>
              </a:rPr>
              <a:t>Model prediction: </a:t>
            </a:r>
            <a:r>
              <a:rPr lang="en-US" sz="2000" dirty="0">
                <a:latin typeface="Times New Roman" panose="02020603050405020304" pitchFamily="18" charset="0"/>
                <a:cs typeface="Times New Roman" panose="02020603050405020304" pitchFamily="18" charset="0"/>
              </a:rPr>
              <a:t>def </a:t>
            </a:r>
            <a:r>
              <a:rPr lang="en-US" sz="2000" dirty="0" err="1">
                <a:latin typeface="Times New Roman" panose="02020603050405020304" pitchFamily="18" charset="0"/>
                <a:cs typeface="Times New Roman" panose="02020603050405020304" pitchFamily="18" charset="0"/>
              </a:rPr>
              <a:t>predict_audio_emotion</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audio_path</a:t>
            </a:r>
            <a:r>
              <a:rPr lang="en-US" sz="2000" dirty="0">
                <a:latin typeface="Times New Roman" panose="02020603050405020304" pitchFamily="18" charset="0"/>
                <a:cs typeface="Times New Roman" panose="02020603050405020304" pitchFamily="18" charset="0"/>
              </a:rPr>
              <a:t>), def </a:t>
            </a:r>
            <a:r>
              <a:rPr lang="en-US" sz="2000" dirty="0" err="1">
                <a:latin typeface="Times New Roman" panose="02020603050405020304" pitchFamily="18" charset="0"/>
                <a:cs typeface="Times New Roman" panose="02020603050405020304" pitchFamily="18" charset="0"/>
              </a:rPr>
              <a:t>predict_video_emotion</a:t>
            </a:r>
            <a:r>
              <a:rPr lang="en-US" sz="2000" dirty="0">
                <a:latin typeface="Times New Roman" panose="02020603050405020304" pitchFamily="18" charset="0"/>
                <a:cs typeface="Times New Roman" panose="02020603050405020304" pitchFamily="18" charset="0"/>
              </a:rPr>
              <a:t>(frame)</a:t>
            </a:r>
          </a:p>
          <a:p>
            <a:pPr algn="just">
              <a:lnSpc>
                <a:spcPct val="150000"/>
              </a:lnSpc>
            </a:pPr>
            <a:r>
              <a:rPr lang="en-US" sz="2000" dirty="0">
                <a:solidFill>
                  <a:schemeClr val="accent2"/>
                </a:solidFill>
                <a:latin typeface="Times New Roman" panose="02020603050405020304" pitchFamily="18" charset="0"/>
                <a:cs typeface="Times New Roman" panose="02020603050405020304" pitchFamily="18" charset="0"/>
              </a:rPr>
              <a:t>Output: </a:t>
            </a:r>
            <a:r>
              <a:rPr lang="en-US" sz="2000" dirty="0">
                <a:latin typeface="Times New Roman" panose="02020603050405020304" pitchFamily="18" charset="0"/>
                <a:cs typeface="Times New Roman" panose="02020603050405020304" pitchFamily="18" charset="0"/>
              </a:rPr>
              <a:t>def </a:t>
            </a:r>
            <a:r>
              <a:rPr lang="en-US" sz="2000" dirty="0" err="1">
                <a:latin typeface="Times New Roman" panose="02020603050405020304" pitchFamily="18" charset="0"/>
                <a:cs typeface="Times New Roman" panose="02020603050405020304" pitchFamily="18" charset="0"/>
              </a:rPr>
              <a:t>final_prediction</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audio_path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video_path</a:t>
            </a:r>
            <a:r>
              <a:rPr lang="en-US" sz="2000"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7B9FC5A3-E790-FA5D-914F-CE73AA559535}"/>
              </a:ext>
            </a:extLst>
          </p:cNvPr>
          <p:cNvSpPr>
            <a:spLocks noGrp="1"/>
          </p:cNvSpPr>
          <p:nvPr>
            <p:ph type="ftr" sz="quarter" idx="11"/>
          </p:nvPr>
        </p:nvSpPr>
        <p:spPr>
          <a:xfrm>
            <a:off x="5675243" y="6445249"/>
            <a:ext cx="6516757"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E40DE3B-C682-6E69-F9D1-6F35A05A60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Tree>
    <p:extLst>
      <p:ext uri="{BB962C8B-B14F-4D97-AF65-F5344CB8AC3E}">
        <p14:creationId xmlns:p14="http://schemas.microsoft.com/office/powerpoint/2010/main" val="4276446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18937-7E21-DA4D-94B2-D4DC67A2ABF0}"/>
              </a:ext>
            </a:extLst>
          </p:cNvPr>
          <p:cNvSpPr>
            <a:spLocks noGrp="1"/>
          </p:cNvSpPr>
          <p:nvPr>
            <p:ph type="ctrTitle"/>
          </p:nvPr>
        </p:nvSpPr>
        <p:spPr>
          <a:xfrm>
            <a:off x="785191" y="884583"/>
            <a:ext cx="10063785" cy="954156"/>
          </a:xfrm>
        </p:spPr>
        <p:txBody>
          <a:bodyPr>
            <a:normAutofit/>
          </a:bodyPr>
          <a:lstStyle/>
          <a:p>
            <a:r>
              <a:rPr lang="en-IN" sz="4000" dirty="0">
                <a:solidFill>
                  <a:srgbClr val="C00000"/>
                </a:solidFill>
                <a:latin typeface="Times New Roman" panose="02020603050405020304" pitchFamily="18" charset="0"/>
                <a:cs typeface="Times New Roman" panose="02020603050405020304" pitchFamily="18" charset="0"/>
              </a:rPr>
              <a:t>Justification Of Selection of the Project Theme</a:t>
            </a:r>
          </a:p>
        </p:txBody>
      </p:sp>
      <p:sp>
        <p:nvSpPr>
          <p:cNvPr id="3" name="Subtitle 2">
            <a:extLst>
              <a:ext uri="{FF2B5EF4-FFF2-40B4-BE49-F238E27FC236}">
                <a16:creationId xmlns:a16="http://schemas.microsoft.com/office/drawing/2014/main" id="{0651C5FB-8FFE-809E-4065-25042513DC3C}"/>
              </a:ext>
            </a:extLst>
          </p:cNvPr>
          <p:cNvSpPr>
            <a:spLocks noGrp="1"/>
          </p:cNvSpPr>
          <p:nvPr>
            <p:ph type="subTitle" idx="1"/>
          </p:nvPr>
        </p:nvSpPr>
        <p:spPr>
          <a:xfrm>
            <a:off x="785191" y="2216425"/>
            <a:ext cx="10147852" cy="2435087"/>
          </a:xfrm>
        </p:spPr>
        <p:txBody>
          <a:bodyPr>
            <a:normAutofit/>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Real-time emotion detection in classrooms improves student engagement by providing instant feedback to educators, overcoming limitations of traditional teaching methods</a:t>
            </a:r>
            <a:r>
              <a:rPr lang="en-US" sz="2000" dirty="0"/>
              <a:t>.</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Using deep learning, speech processing, and computer vision, this project enhances AI-driven emotion recognition, making education more adaptive and student-focused.</a:t>
            </a: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CCEC0829-CDE5-EE74-3CD0-C78D87B06A8F}"/>
              </a:ext>
            </a:extLst>
          </p:cNvPr>
          <p:cNvSpPr>
            <a:spLocks noGrp="1"/>
          </p:cNvSpPr>
          <p:nvPr>
            <p:ph type="ftr" sz="quarter" idx="11"/>
          </p:nvPr>
        </p:nvSpPr>
        <p:spPr>
          <a:xfrm>
            <a:off x="5655364" y="6356350"/>
            <a:ext cx="6639339"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BB129C3-CFE8-4DDF-9570-50E5D09097AA}"/>
              </a:ext>
            </a:extLst>
          </p:cNvPr>
          <p:cNvPicPr>
            <a:picLocks noChangeAspect="1"/>
          </p:cNvPicPr>
          <p:nvPr/>
        </p:nvPicPr>
        <p:blipFill>
          <a:blip r:embed="rId2"/>
          <a:stretch>
            <a:fillRect/>
          </a:stretch>
        </p:blipFill>
        <p:spPr>
          <a:xfrm>
            <a:off x="10848976" y="216178"/>
            <a:ext cx="1115665" cy="1115665"/>
          </a:xfrm>
          <a:prstGeom prst="rect">
            <a:avLst/>
          </a:prstGeom>
        </p:spPr>
      </p:pic>
    </p:spTree>
    <p:extLst>
      <p:ext uri="{BB962C8B-B14F-4D97-AF65-F5344CB8AC3E}">
        <p14:creationId xmlns:p14="http://schemas.microsoft.com/office/powerpoint/2010/main" val="2100145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BF38-CAB2-0138-46B8-B59618B52087}"/>
              </a:ext>
            </a:extLst>
          </p:cNvPr>
          <p:cNvSpPr>
            <a:spLocks noGrp="1"/>
          </p:cNvSpPr>
          <p:nvPr>
            <p:ph type="title"/>
          </p:nvPr>
        </p:nvSpPr>
        <p:spPr/>
        <p:txBody>
          <a:bodyPr>
            <a:normAutofit/>
          </a:bodyPr>
          <a:lstStyle/>
          <a:p>
            <a:r>
              <a:rPr lang="en-IN" sz="4000" dirty="0" err="1">
                <a:solidFill>
                  <a:srgbClr val="C00000"/>
                </a:solidFill>
                <a:latin typeface="Times New Roman" panose="02020603050405020304" pitchFamily="18" charset="0"/>
                <a:cs typeface="Times New Roman" panose="02020603050405020304" pitchFamily="18" charset="0"/>
              </a:rPr>
              <a:t>Github</a:t>
            </a:r>
            <a:r>
              <a:rPr lang="en-IN" sz="4000" dirty="0">
                <a:solidFill>
                  <a:srgbClr val="C00000"/>
                </a:solidFill>
                <a:latin typeface="Times New Roman" panose="02020603050405020304" pitchFamily="18" charset="0"/>
                <a:cs typeface="Times New Roman" panose="02020603050405020304" pitchFamily="18" charset="0"/>
              </a:rPr>
              <a:t> Link</a:t>
            </a:r>
          </a:p>
        </p:txBody>
      </p:sp>
      <p:sp>
        <p:nvSpPr>
          <p:cNvPr id="3" name="Content Placeholder 2">
            <a:extLst>
              <a:ext uri="{FF2B5EF4-FFF2-40B4-BE49-F238E27FC236}">
                <a16:creationId xmlns:a16="http://schemas.microsoft.com/office/drawing/2014/main" id="{AE54E658-A188-3825-B908-2F51B45F6201}"/>
              </a:ext>
            </a:extLst>
          </p:cNvPr>
          <p:cNvSpPr>
            <a:spLocks noGrp="1"/>
          </p:cNvSpPr>
          <p:nvPr>
            <p:ph idx="1"/>
          </p:nvPr>
        </p:nvSpPr>
        <p:spPr>
          <a:xfrm>
            <a:off x="1709530" y="3279913"/>
            <a:ext cx="9644270" cy="2897050"/>
          </a:xfrm>
        </p:spPr>
        <p:txBody>
          <a:bodyPr>
            <a:normAutofit/>
          </a:bodyPr>
          <a:lstStyle/>
          <a:p>
            <a:pPr marL="0" indent="0">
              <a:buNone/>
            </a:pPr>
            <a:r>
              <a:rPr lang="en-IN" dirty="0">
                <a:latin typeface="Times New Roman" panose="02020603050405020304" pitchFamily="18" charset="0"/>
                <a:cs typeface="Times New Roman" panose="02020603050405020304" pitchFamily="18" charset="0"/>
              </a:rPr>
              <a:t>https://github.com/Sivabhavani123/Audio-and-Video-Fusion</a:t>
            </a:r>
          </a:p>
        </p:txBody>
      </p:sp>
      <p:sp>
        <p:nvSpPr>
          <p:cNvPr id="4" name="Footer Placeholder 3">
            <a:extLst>
              <a:ext uri="{FF2B5EF4-FFF2-40B4-BE49-F238E27FC236}">
                <a16:creationId xmlns:a16="http://schemas.microsoft.com/office/drawing/2014/main" id="{0C5F5C39-6200-6CF4-B450-F06E7B19BA10}"/>
              </a:ext>
            </a:extLst>
          </p:cNvPr>
          <p:cNvSpPr>
            <a:spLocks noGrp="1"/>
          </p:cNvSpPr>
          <p:nvPr>
            <p:ph type="ftr" sz="quarter" idx="11"/>
          </p:nvPr>
        </p:nvSpPr>
        <p:spPr>
          <a:xfrm>
            <a:off x="5695122" y="6356350"/>
            <a:ext cx="6599582"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B5ADAA0-8B76-3830-8A70-3458B157D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50066"/>
            <a:ext cx="1118314" cy="1114149"/>
          </a:xfrm>
          <a:prstGeom prst="rect">
            <a:avLst/>
          </a:prstGeom>
        </p:spPr>
      </p:pic>
    </p:spTree>
    <p:extLst>
      <p:ext uri="{BB962C8B-B14F-4D97-AF65-F5344CB8AC3E}">
        <p14:creationId xmlns:p14="http://schemas.microsoft.com/office/powerpoint/2010/main" val="1160312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F8452-E795-25F7-40D9-61DAB60B670C}"/>
              </a:ext>
            </a:extLst>
          </p:cNvPr>
          <p:cNvSpPr>
            <a:spLocks noGrp="1"/>
          </p:cNvSpPr>
          <p:nvPr>
            <p:ph type="title"/>
          </p:nvPr>
        </p:nvSpPr>
        <p:spPr/>
        <p:txBody>
          <a:bodyPr>
            <a:normAutofit/>
          </a:bodyPr>
          <a:lstStyle/>
          <a:p>
            <a:r>
              <a:rPr lang="en-IN" sz="4000" dirty="0">
                <a:solidFill>
                  <a:srgbClr val="C00000"/>
                </a:solidFill>
                <a:latin typeface="Times New Roman" panose="02020603050405020304" pitchFamily="18" charset="0"/>
                <a:cs typeface="Times New Roman" panose="02020603050405020304" pitchFamily="18" charset="0"/>
              </a:rPr>
              <a:t>Justification of Performance Parameters</a:t>
            </a:r>
          </a:p>
        </p:txBody>
      </p:sp>
      <p:sp>
        <p:nvSpPr>
          <p:cNvPr id="3" name="Content Placeholder 2">
            <a:extLst>
              <a:ext uri="{FF2B5EF4-FFF2-40B4-BE49-F238E27FC236}">
                <a16:creationId xmlns:a16="http://schemas.microsoft.com/office/drawing/2014/main" id="{72D78EA7-0D99-FFAE-D0FC-B21F871F985B}"/>
              </a:ext>
            </a:extLst>
          </p:cNvPr>
          <p:cNvSpPr>
            <a:spLocks noGrp="1"/>
          </p:cNvSpPr>
          <p:nvPr>
            <p:ph idx="1"/>
          </p:nvPr>
        </p:nvSpPr>
        <p:spPr>
          <a:xfrm>
            <a:off x="838200" y="1690688"/>
            <a:ext cx="10515600" cy="4486275"/>
          </a:xfrm>
        </p:spPr>
        <p:txBody>
          <a:bodyPr>
            <a:normAutofit fontScale="92500" lnSpcReduction="10000"/>
          </a:bodyPr>
          <a:lstStyle/>
          <a:p>
            <a:pPr>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Accuracy:</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Measures the percentage of correctly classified emotions across all test samples.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Precision:</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Evaluates how many of the predicted emotional classifications were actually correct, reducing false positives.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Recall (Sensitivity):</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Assesses how well the model identifies actual emotional states, reducing false negatives.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F1-Score:</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Provides a balance between </a:t>
            </a:r>
            <a:r>
              <a:rPr lang="en-US" sz="2000" b="1" dirty="0">
                <a:latin typeface="Times New Roman" panose="02020603050405020304" pitchFamily="18" charset="0"/>
                <a:cs typeface="Times New Roman" panose="02020603050405020304" pitchFamily="18" charset="0"/>
              </a:rPr>
              <a:t>precision and recall</a:t>
            </a:r>
            <a:r>
              <a:rPr lang="en-US" sz="2000" dirty="0">
                <a:latin typeface="Times New Roman" panose="02020603050405020304" pitchFamily="18" charset="0"/>
                <a:cs typeface="Times New Roman" panose="02020603050405020304" pitchFamily="18" charset="0"/>
              </a:rPr>
              <a:t>, offering a more reliable measure for imbalanced datasets.</a:t>
            </a:r>
          </a:p>
          <a:p>
            <a:pPr algn="just">
              <a:lnSpc>
                <a:spcPct val="150000"/>
              </a:lnSpc>
            </a:pPr>
            <a:r>
              <a:rPr lang="en-US" sz="2000" b="1" dirty="0">
                <a:solidFill>
                  <a:schemeClr val="accent2"/>
                </a:solidFill>
                <a:latin typeface="Times New Roman" panose="02020603050405020304" pitchFamily="18" charset="0"/>
                <a:cs typeface="Times New Roman" panose="02020603050405020304" pitchFamily="18" charset="0"/>
              </a:rPr>
              <a:t>Confusion Matrix:</a:t>
            </a:r>
            <a:r>
              <a:rPr lang="en-US" sz="2000" dirty="0">
                <a:solidFill>
                  <a:schemeClr val="accent2"/>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Visual representation of model performance, showing correct and misclassified predictions for each emotion.</a:t>
            </a: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B916A5BC-C7F3-FC9D-6568-AA4BCDB16DC4}"/>
              </a:ext>
            </a:extLst>
          </p:cNvPr>
          <p:cNvSpPr>
            <a:spLocks noGrp="1"/>
          </p:cNvSpPr>
          <p:nvPr>
            <p:ph type="ftr" sz="quarter" idx="11"/>
          </p:nvPr>
        </p:nvSpPr>
        <p:spPr>
          <a:xfrm>
            <a:off x="5724938" y="6356350"/>
            <a:ext cx="6467061"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2744674-70A5-F482-06DF-BC452881DB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Tree>
    <p:extLst>
      <p:ext uri="{BB962C8B-B14F-4D97-AF65-F5344CB8AC3E}">
        <p14:creationId xmlns:p14="http://schemas.microsoft.com/office/powerpoint/2010/main" val="3142961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54F2F-44A7-2512-AD78-8733818D5B21}"/>
              </a:ext>
            </a:extLst>
          </p:cNvPr>
          <p:cNvSpPr>
            <a:spLocks noGrp="1"/>
          </p:cNvSpPr>
          <p:nvPr>
            <p:ph type="title"/>
          </p:nvPr>
        </p:nvSpPr>
        <p:spPr>
          <a:xfrm>
            <a:off x="838200" y="136525"/>
            <a:ext cx="10515600" cy="1334467"/>
          </a:xfrm>
        </p:spPr>
        <p:txBody>
          <a:bodyPr/>
          <a:lstStyle/>
          <a:p>
            <a:r>
              <a:rPr lang="en-IN" dirty="0">
                <a:solidFill>
                  <a:srgbClr val="C00000"/>
                </a:solidFill>
                <a:latin typeface="Times New Roman" panose="02020603050405020304" pitchFamily="18" charset="0"/>
                <a:cs typeface="Times New Roman" panose="02020603050405020304" pitchFamily="18" charset="0"/>
              </a:rPr>
              <a:t>Results</a:t>
            </a:r>
          </a:p>
        </p:txBody>
      </p:sp>
      <p:sp>
        <p:nvSpPr>
          <p:cNvPr id="4" name="Footer Placeholder 3">
            <a:extLst>
              <a:ext uri="{FF2B5EF4-FFF2-40B4-BE49-F238E27FC236}">
                <a16:creationId xmlns:a16="http://schemas.microsoft.com/office/drawing/2014/main" id="{B4D7D8AF-AFEE-90E5-4EEA-4ADDF5613059}"/>
              </a:ext>
            </a:extLst>
          </p:cNvPr>
          <p:cNvSpPr>
            <a:spLocks noGrp="1"/>
          </p:cNvSpPr>
          <p:nvPr>
            <p:ph type="ftr" sz="quarter" idx="11"/>
          </p:nvPr>
        </p:nvSpPr>
        <p:spPr>
          <a:xfrm>
            <a:off x="5734878" y="6356350"/>
            <a:ext cx="6457122"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32A04EA2-2A0F-188B-7341-983AD6B84ED4}"/>
              </a:ext>
            </a:extLst>
          </p:cNvPr>
          <p:cNvGrpSpPr/>
          <p:nvPr/>
        </p:nvGrpSpPr>
        <p:grpSpPr>
          <a:xfrm>
            <a:off x="1411358" y="1540565"/>
            <a:ext cx="9183756" cy="3846443"/>
            <a:chOff x="0" y="0"/>
            <a:chExt cx="5943508" cy="2274763"/>
          </a:xfrm>
        </p:grpSpPr>
        <p:pic>
          <p:nvPicPr>
            <p:cNvPr id="6" name="Picture 5">
              <a:extLst>
                <a:ext uri="{FF2B5EF4-FFF2-40B4-BE49-F238E27FC236}">
                  <a16:creationId xmlns:a16="http://schemas.microsoft.com/office/drawing/2014/main" id="{A3E6A629-337D-D4FF-7162-7FF3C2179E12}"/>
                </a:ext>
              </a:extLst>
            </p:cNvPr>
            <p:cNvPicPr/>
            <p:nvPr/>
          </p:nvPicPr>
          <p:blipFill>
            <a:blip r:embed="rId2"/>
            <a:stretch>
              <a:fillRect/>
            </a:stretch>
          </p:blipFill>
          <p:spPr>
            <a:xfrm>
              <a:off x="0" y="29044"/>
              <a:ext cx="2852920" cy="2216687"/>
            </a:xfrm>
            <a:prstGeom prst="rect">
              <a:avLst/>
            </a:prstGeom>
          </p:spPr>
        </p:pic>
        <p:pic>
          <p:nvPicPr>
            <p:cNvPr id="7" name="Picture 6">
              <a:extLst>
                <a:ext uri="{FF2B5EF4-FFF2-40B4-BE49-F238E27FC236}">
                  <a16:creationId xmlns:a16="http://schemas.microsoft.com/office/drawing/2014/main" id="{6920E2E8-697F-AB6B-9F6C-EE35C2B8ACB0}"/>
                </a:ext>
              </a:extLst>
            </p:cNvPr>
            <p:cNvPicPr/>
            <p:nvPr/>
          </p:nvPicPr>
          <p:blipFill>
            <a:blip r:embed="rId3"/>
            <a:stretch>
              <a:fillRect/>
            </a:stretch>
          </p:blipFill>
          <p:spPr>
            <a:xfrm>
              <a:off x="3090698" y="0"/>
              <a:ext cx="2852810" cy="2274763"/>
            </a:xfrm>
            <a:prstGeom prst="rect">
              <a:avLst/>
            </a:prstGeom>
          </p:spPr>
        </p:pic>
      </p:grpSp>
      <p:sp>
        <p:nvSpPr>
          <p:cNvPr id="8" name="TextBox 7">
            <a:extLst>
              <a:ext uri="{FF2B5EF4-FFF2-40B4-BE49-F238E27FC236}">
                <a16:creationId xmlns:a16="http://schemas.microsoft.com/office/drawing/2014/main" id="{0FB6F095-D3CD-C3AF-45B1-26C0A6446F75}"/>
              </a:ext>
            </a:extLst>
          </p:cNvPr>
          <p:cNvSpPr txBox="1"/>
          <p:nvPr/>
        </p:nvSpPr>
        <p:spPr>
          <a:xfrm>
            <a:off x="1411358" y="5363848"/>
            <a:ext cx="4512364" cy="338554"/>
          </a:xfrm>
          <a:prstGeom prst="rect">
            <a:avLst/>
          </a:prstGeom>
          <a:noFill/>
        </p:spPr>
        <p:txBody>
          <a:bodyPr wrap="square" rtlCol="0">
            <a:spAutoFit/>
          </a:bodyPr>
          <a:lstStyle/>
          <a:p>
            <a:r>
              <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Fig. 1  Classification Performance Across Modalities</a:t>
            </a:r>
            <a:endParaRPr lang="en-IN" sz="16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8F9ED22-574B-7BD8-7FC8-29CAB4501219}"/>
              </a:ext>
            </a:extLst>
          </p:cNvPr>
          <p:cNvSpPr txBox="1"/>
          <p:nvPr/>
        </p:nvSpPr>
        <p:spPr>
          <a:xfrm>
            <a:off x="6565054" y="5387008"/>
            <a:ext cx="3890912" cy="338554"/>
          </a:xfrm>
          <a:prstGeom prst="rect">
            <a:avLst/>
          </a:prstGeom>
          <a:noFill/>
        </p:spPr>
        <p:txBody>
          <a:bodyPr wrap="square" rtlCol="0">
            <a:spAutoFit/>
          </a:bodyPr>
          <a:lstStyle/>
          <a:p>
            <a:r>
              <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Fig. 2  Computational Performance Analysis</a:t>
            </a:r>
            <a:endParaRPr lang="en-IN" sz="16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B2AF62F7-F86D-BC7D-E65E-4FBD78A08F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Tree>
    <p:extLst>
      <p:ext uri="{BB962C8B-B14F-4D97-AF65-F5344CB8AC3E}">
        <p14:creationId xmlns:p14="http://schemas.microsoft.com/office/powerpoint/2010/main" val="41287473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3C507-00B4-4AAB-4001-D66FEEAC5A97}"/>
              </a:ext>
            </a:extLst>
          </p:cNvPr>
          <p:cNvSpPr>
            <a:spLocks noGrp="1"/>
          </p:cNvSpPr>
          <p:nvPr>
            <p:ph type="title"/>
          </p:nvPr>
        </p:nvSpPr>
        <p:spPr/>
        <p:txBody>
          <a:bodyPr>
            <a:normAutofit/>
          </a:bodyPr>
          <a:lstStyle/>
          <a:p>
            <a:r>
              <a:rPr lang="en-IN" sz="4000" dirty="0">
                <a:solidFill>
                  <a:srgbClr val="C00000"/>
                </a:solidFill>
                <a:latin typeface="Times New Roman" panose="02020603050405020304" pitchFamily="18" charset="0"/>
                <a:cs typeface="Times New Roman" panose="02020603050405020304" pitchFamily="18" charset="0"/>
              </a:rPr>
              <a:t>Results</a:t>
            </a:r>
          </a:p>
        </p:txBody>
      </p:sp>
      <p:sp>
        <p:nvSpPr>
          <p:cNvPr id="4" name="Footer Placeholder 3">
            <a:extLst>
              <a:ext uri="{FF2B5EF4-FFF2-40B4-BE49-F238E27FC236}">
                <a16:creationId xmlns:a16="http://schemas.microsoft.com/office/drawing/2014/main" id="{32E3EAB5-A922-FB12-372C-87A21BA40FE6}"/>
              </a:ext>
            </a:extLst>
          </p:cNvPr>
          <p:cNvSpPr>
            <a:spLocks noGrp="1"/>
          </p:cNvSpPr>
          <p:nvPr>
            <p:ph type="ftr" sz="quarter" idx="11"/>
          </p:nvPr>
        </p:nvSpPr>
        <p:spPr>
          <a:xfrm>
            <a:off x="5416825" y="6356350"/>
            <a:ext cx="7235687"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784983E-670E-E4E6-C99C-B8F392DCA1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sp>
        <p:nvSpPr>
          <p:cNvPr id="7" name="TextBox 6">
            <a:extLst>
              <a:ext uri="{FF2B5EF4-FFF2-40B4-BE49-F238E27FC236}">
                <a16:creationId xmlns:a16="http://schemas.microsoft.com/office/drawing/2014/main" id="{57019970-970D-BF1C-9CEA-CF8927A5A233}"/>
              </a:ext>
            </a:extLst>
          </p:cNvPr>
          <p:cNvSpPr txBox="1"/>
          <p:nvPr/>
        </p:nvSpPr>
        <p:spPr>
          <a:xfrm>
            <a:off x="7081629" y="5759894"/>
            <a:ext cx="3906078"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Fig 4. Confusion matrix- Audio Model</a:t>
            </a:r>
          </a:p>
        </p:txBody>
      </p:sp>
      <p:grpSp>
        <p:nvGrpSpPr>
          <p:cNvPr id="9" name="Group 8">
            <a:extLst>
              <a:ext uri="{FF2B5EF4-FFF2-40B4-BE49-F238E27FC236}">
                <a16:creationId xmlns:a16="http://schemas.microsoft.com/office/drawing/2014/main" id="{1CAA01F8-C5E3-7B7A-4347-342DD442EA89}"/>
              </a:ext>
            </a:extLst>
          </p:cNvPr>
          <p:cNvGrpSpPr/>
          <p:nvPr/>
        </p:nvGrpSpPr>
        <p:grpSpPr>
          <a:xfrm>
            <a:off x="1121465" y="1664530"/>
            <a:ext cx="9949069" cy="3806686"/>
            <a:chOff x="0" y="0"/>
            <a:chExt cx="5943508" cy="2656537"/>
          </a:xfrm>
        </p:grpSpPr>
        <p:pic>
          <p:nvPicPr>
            <p:cNvPr id="10" name="Picture 9">
              <a:extLst>
                <a:ext uri="{FF2B5EF4-FFF2-40B4-BE49-F238E27FC236}">
                  <a16:creationId xmlns:a16="http://schemas.microsoft.com/office/drawing/2014/main" id="{25774761-11EB-E87B-DCCB-3BEA88CCC5EC}"/>
                </a:ext>
              </a:extLst>
            </p:cNvPr>
            <p:cNvPicPr/>
            <p:nvPr/>
          </p:nvPicPr>
          <p:blipFill>
            <a:blip r:embed="rId3"/>
            <a:stretch>
              <a:fillRect/>
            </a:stretch>
          </p:blipFill>
          <p:spPr>
            <a:xfrm>
              <a:off x="0" y="0"/>
              <a:ext cx="2852810" cy="2572730"/>
            </a:xfrm>
            <a:prstGeom prst="rect">
              <a:avLst/>
            </a:prstGeom>
          </p:spPr>
        </p:pic>
        <p:pic>
          <p:nvPicPr>
            <p:cNvPr id="11" name="Picture 10">
              <a:extLst>
                <a:ext uri="{FF2B5EF4-FFF2-40B4-BE49-F238E27FC236}">
                  <a16:creationId xmlns:a16="http://schemas.microsoft.com/office/drawing/2014/main" id="{14D38341-7C68-AA77-5C54-9AEFB8D3F358}"/>
                </a:ext>
              </a:extLst>
            </p:cNvPr>
            <p:cNvPicPr/>
            <p:nvPr/>
          </p:nvPicPr>
          <p:blipFill>
            <a:blip r:embed="rId4"/>
            <a:stretch>
              <a:fillRect/>
            </a:stretch>
          </p:blipFill>
          <p:spPr>
            <a:xfrm>
              <a:off x="3090698" y="68080"/>
              <a:ext cx="2852810" cy="2588457"/>
            </a:xfrm>
            <a:prstGeom prst="rect">
              <a:avLst/>
            </a:prstGeom>
          </p:spPr>
        </p:pic>
      </p:grpSp>
      <p:sp>
        <p:nvSpPr>
          <p:cNvPr id="12" name="TextBox 11">
            <a:extLst>
              <a:ext uri="{FF2B5EF4-FFF2-40B4-BE49-F238E27FC236}">
                <a16:creationId xmlns:a16="http://schemas.microsoft.com/office/drawing/2014/main" id="{D7974333-A0AF-7F71-938D-C3D8ADBF0EAF}"/>
              </a:ext>
            </a:extLst>
          </p:cNvPr>
          <p:cNvSpPr txBox="1"/>
          <p:nvPr/>
        </p:nvSpPr>
        <p:spPr>
          <a:xfrm>
            <a:off x="1204293" y="5759894"/>
            <a:ext cx="5177592" cy="584775"/>
          </a:xfrm>
          <a:prstGeom prst="rect">
            <a:avLst/>
          </a:prstGeom>
          <a:noFill/>
        </p:spPr>
        <p:txBody>
          <a:bodyPr wrap="square" rtlCol="0">
            <a:spAutoFit/>
          </a:bodyPr>
          <a:lstStyle/>
          <a:p>
            <a:r>
              <a:rPr lang="en-IN"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Fig. 3 Feature Extraction Significance for Audio &amp; Video</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5177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B26D-CEDE-9C4E-729A-F4B3F542A769}"/>
              </a:ext>
            </a:extLst>
          </p:cNvPr>
          <p:cNvSpPr>
            <a:spLocks noGrp="1"/>
          </p:cNvSpPr>
          <p:nvPr>
            <p:ph type="title"/>
          </p:nvPr>
        </p:nvSpPr>
        <p:spPr/>
        <p:txBody>
          <a:bodyPr/>
          <a:lstStyle/>
          <a:p>
            <a:r>
              <a:rPr lang="en-IN" sz="4400" dirty="0">
                <a:solidFill>
                  <a:srgbClr val="C00000"/>
                </a:solidFill>
                <a:latin typeface="Times New Roman" panose="02020603050405020304" pitchFamily="18" charset="0"/>
                <a:cs typeface="Times New Roman" panose="02020603050405020304" pitchFamily="18" charset="0"/>
              </a:rPr>
              <a:t>Results</a:t>
            </a:r>
            <a:endParaRPr lang="en-IN" dirty="0"/>
          </a:p>
        </p:txBody>
      </p:sp>
      <p:sp>
        <p:nvSpPr>
          <p:cNvPr id="4" name="Footer Placeholder 3">
            <a:extLst>
              <a:ext uri="{FF2B5EF4-FFF2-40B4-BE49-F238E27FC236}">
                <a16:creationId xmlns:a16="http://schemas.microsoft.com/office/drawing/2014/main" id="{13CCEBBA-10F4-5ED2-FB71-EF50D9B9B3FC}"/>
              </a:ext>
            </a:extLst>
          </p:cNvPr>
          <p:cNvSpPr>
            <a:spLocks noGrp="1"/>
          </p:cNvSpPr>
          <p:nvPr>
            <p:ph type="ftr" sz="quarter" idx="11"/>
          </p:nvPr>
        </p:nvSpPr>
        <p:spPr>
          <a:xfrm>
            <a:off x="5635486" y="6356350"/>
            <a:ext cx="655651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97D42C2-A85C-1463-E215-70D9B36BA3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230188"/>
            <a:ext cx="1118314" cy="1114149"/>
          </a:xfrm>
          <a:prstGeom prst="rect">
            <a:avLst/>
          </a:prstGeom>
        </p:spPr>
      </p:pic>
      <p:pic>
        <p:nvPicPr>
          <p:cNvPr id="7" name="Content Placeholder 6">
            <a:extLst>
              <a:ext uri="{FF2B5EF4-FFF2-40B4-BE49-F238E27FC236}">
                <a16:creationId xmlns:a16="http://schemas.microsoft.com/office/drawing/2014/main" id="{B25F15A6-98D2-3730-9CC2-56C68A069723}"/>
              </a:ext>
            </a:extLst>
          </p:cNvPr>
          <p:cNvPicPr>
            <a:picLocks noGrp="1"/>
          </p:cNvPicPr>
          <p:nvPr>
            <p:ph idx="1"/>
          </p:nvPr>
        </p:nvPicPr>
        <p:blipFill>
          <a:blip r:embed="rId3"/>
          <a:stretch>
            <a:fillRect/>
          </a:stretch>
        </p:blipFill>
        <p:spPr>
          <a:xfrm>
            <a:off x="839757" y="1344337"/>
            <a:ext cx="4795729" cy="4201698"/>
          </a:xfrm>
          <a:prstGeom prst="rect">
            <a:avLst/>
          </a:prstGeom>
        </p:spPr>
      </p:pic>
      <p:sp>
        <p:nvSpPr>
          <p:cNvPr id="8" name="TextBox 7">
            <a:extLst>
              <a:ext uri="{FF2B5EF4-FFF2-40B4-BE49-F238E27FC236}">
                <a16:creationId xmlns:a16="http://schemas.microsoft.com/office/drawing/2014/main" id="{34E34266-BDB9-57BB-F678-A4A4BCB3E848}"/>
              </a:ext>
            </a:extLst>
          </p:cNvPr>
          <p:cNvSpPr txBox="1"/>
          <p:nvPr/>
        </p:nvSpPr>
        <p:spPr>
          <a:xfrm>
            <a:off x="1557130" y="5859393"/>
            <a:ext cx="3659257" cy="584775"/>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Fig 5. Confusion matrix- Video Model</a:t>
            </a:r>
          </a:p>
          <a:p>
            <a:endParaRPr lang="en-IN" sz="1600" dirty="0"/>
          </a:p>
        </p:txBody>
      </p:sp>
      <p:pic>
        <p:nvPicPr>
          <p:cNvPr id="3" name="Content Placeholder 5">
            <a:extLst>
              <a:ext uri="{FF2B5EF4-FFF2-40B4-BE49-F238E27FC236}">
                <a16:creationId xmlns:a16="http://schemas.microsoft.com/office/drawing/2014/main" id="{81BA5582-8E87-F84E-4BCE-E9C3B73CEF22}"/>
              </a:ext>
            </a:extLst>
          </p:cNvPr>
          <p:cNvPicPr>
            <a:picLocks/>
          </p:cNvPicPr>
          <p:nvPr/>
        </p:nvPicPr>
        <p:blipFill>
          <a:blip r:embed="rId4"/>
          <a:stretch>
            <a:fillRect/>
          </a:stretch>
        </p:blipFill>
        <p:spPr>
          <a:xfrm>
            <a:off x="6231331" y="1344337"/>
            <a:ext cx="4795729" cy="4201698"/>
          </a:xfrm>
          <a:prstGeom prst="rect">
            <a:avLst/>
          </a:prstGeom>
        </p:spPr>
      </p:pic>
      <p:sp>
        <p:nvSpPr>
          <p:cNvPr id="5" name="TextBox 4">
            <a:extLst>
              <a:ext uri="{FF2B5EF4-FFF2-40B4-BE49-F238E27FC236}">
                <a16:creationId xmlns:a16="http://schemas.microsoft.com/office/drawing/2014/main" id="{49561C34-8D1F-43F7-5241-1472CF1554A7}"/>
              </a:ext>
            </a:extLst>
          </p:cNvPr>
          <p:cNvSpPr txBox="1"/>
          <p:nvPr/>
        </p:nvSpPr>
        <p:spPr>
          <a:xfrm>
            <a:off x="6773517" y="5859393"/>
            <a:ext cx="3861353" cy="584775"/>
          </a:xfrm>
          <a:prstGeom prst="rect">
            <a:avLst/>
          </a:prstGeom>
          <a:noFill/>
        </p:spPr>
        <p:txBody>
          <a:bodyPr wrap="square" rtlCol="0">
            <a:spAutoFit/>
          </a:bodyPr>
          <a:lstStyle/>
          <a:p>
            <a:r>
              <a:rPr lang="en-IN"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Fig. 6 Confusion Matrix: Fusion Model</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2840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125D05-27E2-6114-E7F2-78A48A4C65D8}"/>
              </a:ext>
            </a:extLst>
          </p:cNvPr>
          <p:cNvSpPr>
            <a:spLocks noGrp="1"/>
          </p:cNvSpPr>
          <p:nvPr>
            <p:ph idx="1"/>
          </p:nvPr>
        </p:nvSpPr>
        <p:spPr>
          <a:xfrm>
            <a:off x="838200" y="472274"/>
            <a:ext cx="10515600" cy="5704690"/>
          </a:xfrm>
        </p:spPr>
        <p:txBody>
          <a:bodyPr/>
          <a:lstStyle/>
          <a:p>
            <a:pPr>
              <a:lnSpc>
                <a:spcPct val="150000"/>
              </a:lnSpc>
            </a:pPr>
            <a:r>
              <a:rPr lang="en-US" sz="2400" b="1" dirty="0">
                <a:solidFill>
                  <a:schemeClr val="accent2"/>
                </a:solidFill>
                <a:latin typeface="Times New Roman" panose="02020603050405020304" pitchFamily="18" charset="0"/>
                <a:cs typeface="Times New Roman" panose="02020603050405020304" pitchFamily="18" charset="0"/>
              </a:rPr>
              <a:t>Challenges &amp; Solutions:</a:t>
            </a:r>
          </a:p>
          <a:p>
            <a:pPr marL="914400" lvl="1" indent="-457200">
              <a:lnSpc>
                <a:spcPct val="150000"/>
              </a:lnSpc>
              <a:buFont typeface="+mj-lt"/>
              <a:buAutoNum type="arabicPeriod"/>
            </a:pPr>
            <a:r>
              <a:rPr lang="en-US" sz="2000" b="1" dirty="0">
                <a:latin typeface="Times New Roman" panose="02020603050405020304" pitchFamily="18" charset="0"/>
                <a:cs typeface="Times New Roman" panose="02020603050405020304" pitchFamily="18" charset="0"/>
              </a:rPr>
              <a:t>Background Noise:</a:t>
            </a:r>
            <a:r>
              <a:rPr lang="en-US" sz="2000" dirty="0">
                <a:latin typeface="Times New Roman" panose="02020603050405020304" pitchFamily="18" charset="0"/>
                <a:cs typeface="Times New Roman" panose="02020603050405020304" pitchFamily="18" charset="0"/>
              </a:rPr>
              <a:t> Use noise reduction to improve audio clarity.</a:t>
            </a:r>
          </a:p>
          <a:p>
            <a:pPr marL="914400" lvl="1" indent="-457200">
              <a:lnSpc>
                <a:spcPct val="150000"/>
              </a:lnSpc>
              <a:buFont typeface="+mj-lt"/>
              <a:buAutoNum type="arabicPeriod"/>
            </a:pPr>
            <a:r>
              <a:rPr lang="en-US" sz="2000" b="1" dirty="0">
                <a:latin typeface="Times New Roman" panose="02020603050405020304" pitchFamily="18" charset="0"/>
                <a:cs typeface="Times New Roman" panose="02020603050405020304" pitchFamily="18" charset="0"/>
              </a:rPr>
              <a:t>Privacy:</a:t>
            </a:r>
            <a:r>
              <a:rPr lang="en-US" sz="2000" dirty="0">
                <a:latin typeface="Times New Roman" panose="02020603050405020304" pitchFamily="18" charset="0"/>
                <a:cs typeface="Times New Roman" panose="02020603050405020304" pitchFamily="18" charset="0"/>
              </a:rPr>
              <a:t> Anonymize and securely store data.</a:t>
            </a:r>
          </a:p>
          <a:p>
            <a:pPr marL="914400" lvl="1" indent="-457200">
              <a:lnSpc>
                <a:spcPct val="150000"/>
              </a:lnSpc>
              <a:buFont typeface="+mj-lt"/>
              <a:buAutoNum type="arabicPeriod"/>
            </a:pPr>
            <a:r>
              <a:rPr lang="en-US" sz="2000" b="1" dirty="0">
                <a:latin typeface="Times New Roman" panose="02020603050405020304" pitchFamily="18" charset="0"/>
                <a:cs typeface="Times New Roman" panose="02020603050405020304" pitchFamily="18" charset="0"/>
              </a:rPr>
              <a:t>Diversity:</a:t>
            </a:r>
            <a:r>
              <a:rPr lang="en-US" sz="2000" dirty="0">
                <a:latin typeface="Times New Roman" panose="02020603050405020304" pitchFamily="18" charset="0"/>
                <a:cs typeface="Times New Roman" panose="02020603050405020304" pitchFamily="18" charset="0"/>
              </a:rPr>
              <a:t> Train on diverse data to handle various accents and facial expressions.</a:t>
            </a:r>
          </a:p>
          <a:p>
            <a:r>
              <a:rPr lang="en-US" sz="2400" b="1" dirty="0">
                <a:solidFill>
                  <a:schemeClr val="accent2"/>
                </a:solidFill>
                <a:latin typeface="Times New Roman" panose="02020603050405020304" pitchFamily="18" charset="0"/>
                <a:cs typeface="Times New Roman" panose="02020603050405020304" pitchFamily="18" charset="0"/>
              </a:rPr>
              <a:t>Expected Outcomes:</a:t>
            </a:r>
          </a:p>
          <a:p>
            <a:pPr marL="914400" lvl="1" indent="-457200">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Accurate Emotion Detection</a:t>
            </a:r>
          </a:p>
          <a:p>
            <a:pPr marL="914400" lvl="1" indent="-457200">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Enhanced Feature Extraction</a:t>
            </a:r>
          </a:p>
          <a:p>
            <a:pPr marL="914400" lvl="1" indent="-457200">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Real World Applicability</a:t>
            </a:r>
          </a:p>
          <a:p>
            <a:pPr>
              <a:lnSpc>
                <a:spcPct val="150000"/>
              </a:lnSpc>
            </a:pPr>
            <a:r>
              <a:rPr lang="en-US" sz="2400" b="1" dirty="0">
                <a:solidFill>
                  <a:schemeClr val="accent2"/>
                </a:solidFill>
                <a:latin typeface="Times New Roman" panose="02020603050405020304" pitchFamily="18" charset="0"/>
                <a:cs typeface="Times New Roman" panose="02020603050405020304" pitchFamily="18" charset="0"/>
              </a:rPr>
              <a:t>Future Work :</a:t>
            </a:r>
            <a:endParaRPr lang="en-US" sz="2000" b="1" dirty="0">
              <a:solidFill>
                <a:schemeClr val="accent2"/>
              </a:solidFill>
              <a:latin typeface="Times New Roman" panose="02020603050405020304" pitchFamily="18" charset="0"/>
              <a:cs typeface="Times New Roman" panose="02020603050405020304" pitchFamily="18" charset="0"/>
            </a:endParaRPr>
          </a:p>
          <a:p>
            <a:pPr marL="800100" lvl="1" indent="-342900">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Expand to </a:t>
            </a:r>
            <a:r>
              <a:rPr lang="en-US" sz="2000" b="1" dirty="0">
                <a:solidFill>
                  <a:srgbClr val="00B0F0"/>
                </a:solidFill>
                <a:latin typeface="Times New Roman" panose="02020603050405020304" pitchFamily="18" charset="0"/>
                <a:cs typeface="Times New Roman" panose="02020603050405020304" pitchFamily="18" charset="0"/>
              </a:rPr>
              <a:t>multiple people</a:t>
            </a:r>
            <a:r>
              <a:rPr lang="en-US" sz="2000" dirty="0">
                <a:solidFill>
                  <a:srgbClr val="00B0F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for group emotion analysis.</a:t>
            </a:r>
          </a:p>
          <a:p>
            <a:pPr marL="0" indent="0">
              <a:buNone/>
            </a:pPr>
            <a:endParaRPr lang="en-US" sz="2000"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B6F8BBBA-824E-EF36-E48D-A44D2EC20562}"/>
              </a:ext>
            </a:extLst>
          </p:cNvPr>
          <p:cNvSpPr>
            <a:spLocks noGrp="1"/>
          </p:cNvSpPr>
          <p:nvPr>
            <p:ph type="ftr" sz="quarter" idx="11"/>
          </p:nvPr>
        </p:nvSpPr>
        <p:spPr>
          <a:xfrm>
            <a:off x="5754757" y="6385726"/>
            <a:ext cx="643724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E1A190E-D5EB-FCE3-3BF5-1828E70742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193938"/>
            <a:ext cx="1118314" cy="1114149"/>
          </a:xfrm>
          <a:prstGeom prst="rect">
            <a:avLst/>
          </a:prstGeom>
        </p:spPr>
      </p:pic>
    </p:spTree>
    <p:extLst>
      <p:ext uri="{BB962C8B-B14F-4D97-AF65-F5344CB8AC3E}">
        <p14:creationId xmlns:p14="http://schemas.microsoft.com/office/powerpoint/2010/main" val="42796422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4971E-1AC6-40D4-8651-F2F3FFF4EF86}"/>
              </a:ext>
            </a:extLst>
          </p:cNvPr>
          <p:cNvSpPr>
            <a:spLocks noGrp="1"/>
          </p:cNvSpPr>
          <p:nvPr>
            <p:ph type="title"/>
          </p:nvPr>
        </p:nvSpPr>
        <p:spPr>
          <a:xfrm>
            <a:off x="838200" y="193939"/>
            <a:ext cx="10515600" cy="1293535"/>
          </a:xfrm>
        </p:spPr>
        <p:txBody>
          <a:bodyPr>
            <a:normAutofit/>
          </a:bodyPr>
          <a:lstStyle/>
          <a:p>
            <a:r>
              <a:rPr lang="en-IN" sz="4000" b="1" dirty="0">
                <a:solidFill>
                  <a:srgbClr val="C00000"/>
                </a:solidFill>
                <a:latin typeface="Times New Roman" panose="02020603050405020304" pitchFamily="18" charset="0"/>
                <a:cs typeface="Times New Roman" panose="02020603050405020304" pitchFamily="18" charset="0"/>
              </a:rPr>
              <a:t>Key Takeaways of the Project</a:t>
            </a: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7441641-6EE7-DBA3-212D-61ED05BFA1DF}"/>
              </a:ext>
            </a:extLst>
          </p:cNvPr>
          <p:cNvSpPr>
            <a:spLocks noGrp="1"/>
          </p:cNvSpPr>
          <p:nvPr>
            <p:ph idx="1"/>
          </p:nvPr>
        </p:nvSpPr>
        <p:spPr>
          <a:xfrm>
            <a:off x="838200" y="1222513"/>
            <a:ext cx="10515600" cy="4954450"/>
          </a:xfrm>
        </p:spPr>
        <p:txBody>
          <a:bodyPr>
            <a:noAutofit/>
          </a:bodyPr>
          <a:lstStyle/>
          <a:p>
            <a:pPr algn="just">
              <a:lnSpc>
                <a:spcPct val="150000"/>
              </a:lnSpc>
            </a:pPr>
            <a:r>
              <a:rPr lang="en-US" sz="2000" b="1" dirty="0">
                <a:latin typeface="Times New Roman" panose="02020603050405020304" pitchFamily="18" charset="0"/>
                <a:cs typeface="Times New Roman" panose="02020603050405020304" pitchFamily="18" charset="0"/>
              </a:rPr>
              <a:t>Real-time feedback</a:t>
            </a:r>
            <a:r>
              <a:rPr lang="en-US" sz="2000" dirty="0">
                <a:latin typeface="Times New Roman" panose="02020603050405020304" pitchFamily="18" charset="0"/>
                <a:cs typeface="Times New Roman" panose="02020603050405020304" pitchFamily="18" charset="0"/>
              </a:rPr>
              <a:t> understands student emotions, enabling timely interventions to support student well-being and enhance learning outcomes</a:t>
            </a:r>
          </a:p>
          <a:p>
            <a:pPr algn="just">
              <a:lnSpc>
                <a:spcPct val="150000"/>
              </a:lnSpc>
            </a:pPr>
            <a:r>
              <a:rPr lang="en-US" sz="2000" b="1" dirty="0">
                <a:latin typeface="Times New Roman" panose="02020603050405020304" pitchFamily="18" charset="0"/>
                <a:cs typeface="Times New Roman" panose="02020603050405020304" pitchFamily="18" charset="0"/>
              </a:rPr>
              <a:t>Multimodal approach</a:t>
            </a:r>
            <a:r>
              <a:rPr lang="en-US" sz="2000" dirty="0">
                <a:latin typeface="Times New Roman" panose="02020603050405020304" pitchFamily="18" charset="0"/>
                <a:cs typeface="Times New Roman" panose="02020603050405020304" pitchFamily="18" charset="0"/>
              </a:rPr>
              <a:t> improves accuracy using speech and facial analysis, providing a more comprehensive understanding of student emotions and engagement levels.</a:t>
            </a:r>
          </a:p>
          <a:p>
            <a:pPr algn="just">
              <a:lnSpc>
                <a:spcPct val="150000"/>
              </a:lnSpc>
            </a:pPr>
            <a:r>
              <a:rPr lang="en-US" sz="2000" b="1" dirty="0">
                <a:latin typeface="Times New Roman" panose="02020603050405020304" pitchFamily="18" charset="0"/>
                <a:cs typeface="Times New Roman" panose="02020603050405020304" pitchFamily="18" charset="0"/>
              </a:rPr>
              <a:t>Adaptive teaching</a:t>
            </a:r>
            <a:r>
              <a:rPr lang="en-US" sz="2000" dirty="0">
                <a:latin typeface="Times New Roman" panose="02020603050405020304" pitchFamily="18" charset="0"/>
                <a:cs typeface="Times New Roman" panose="02020603050405020304" pitchFamily="18" charset="0"/>
              </a:rPr>
              <a:t> allows adjustments based on student engagement, promoting a more personalized and effective learning experience for each student.</a:t>
            </a:r>
          </a:p>
          <a:p>
            <a:pPr algn="just">
              <a:lnSpc>
                <a:spcPct val="150000"/>
              </a:lnSpc>
            </a:pPr>
            <a:r>
              <a:rPr lang="en-US" sz="2000" b="1" dirty="0">
                <a:latin typeface="Times New Roman" panose="02020603050405020304" pitchFamily="18" charset="0"/>
                <a:cs typeface="Times New Roman" panose="02020603050405020304" pitchFamily="18" charset="0"/>
              </a:rPr>
              <a:t>Scalable system</a:t>
            </a:r>
            <a:r>
              <a:rPr lang="en-US" sz="2000" dirty="0">
                <a:latin typeface="Times New Roman" panose="02020603050405020304" pitchFamily="18" charset="0"/>
                <a:cs typeface="Times New Roman" panose="02020603050405020304" pitchFamily="18" charset="0"/>
              </a:rPr>
              <a:t> handles noise and real-time processing challenges, ensuring performance across diverse classroom environments.</a:t>
            </a:r>
          </a:p>
          <a:p>
            <a:pPr algn="just">
              <a:lnSpc>
                <a:spcPct val="150000"/>
              </a:lnSpc>
            </a:pPr>
            <a:r>
              <a:rPr lang="en-IN" sz="2000" b="1" dirty="0">
                <a:latin typeface="Times New Roman" panose="02020603050405020304" pitchFamily="18" charset="0"/>
                <a:cs typeface="Times New Roman" panose="02020603050405020304" pitchFamily="18" charset="0"/>
              </a:rPr>
              <a:t>Future scope</a:t>
            </a:r>
            <a:r>
              <a:rPr lang="en-IN" sz="2000" dirty="0">
                <a:latin typeface="Times New Roman" panose="02020603050405020304" pitchFamily="18" charset="0"/>
                <a:cs typeface="Times New Roman" panose="02020603050405020304" pitchFamily="18" charset="0"/>
              </a:rPr>
              <a:t> includes better AI models and diverse datasets, enabling more accurate emotion recognition and border applicability across educational settings.</a:t>
            </a:r>
          </a:p>
        </p:txBody>
      </p:sp>
      <p:sp>
        <p:nvSpPr>
          <p:cNvPr id="4" name="Footer Placeholder 3">
            <a:extLst>
              <a:ext uri="{FF2B5EF4-FFF2-40B4-BE49-F238E27FC236}">
                <a16:creationId xmlns:a16="http://schemas.microsoft.com/office/drawing/2014/main" id="{C63F579C-EED6-B3E8-542B-ACB47032C5F8}"/>
              </a:ext>
            </a:extLst>
          </p:cNvPr>
          <p:cNvSpPr>
            <a:spLocks noGrp="1"/>
          </p:cNvSpPr>
          <p:nvPr>
            <p:ph type="ftr" sz="quarter" idx="11"/>
          </p:nvPr>
        </p:nvSpPr>
        <p:spPr>
          <a:xfrm>
            <a:off x="5705060" y="6356350"/>
            <a:ext cx="6486939"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3E0A5D1-6E44-95E7-29A7-0D2054E9A7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193938"/>
            <a:ext cx="1118314" cy="1114149"/>
          </a:xfrm>
          <a:prstGeom prst="rect">
            <a:avLst/>
          </a:prstGeom>
        </p:spPr>
      </p:pic>
    </p:spTree>
    <p:extLst>
      <p:ext uri="{BB962C8B-B14F-4D97-AF65-F5344CB8AC3E}">
        <p14:creationId xmlns:p14="http://schemas.microsoft.com/office/powerpoint/2010/main" val="1736010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BEFC7-AFAC-0884-E3E4-7150A8CEA22B}"/>
              </a:ext>
            </a:extLst>
          </p:cNvPr>
          <p:cNvSpPr>
            <a:spLocks noGrp="1"/>
          </p:cNvSpPr>
          <p:nvPr>
            <p:ph type="title"/>
          </p:nvPr>
        </p:nvSpPr>
        <p:spPr/>
        <p:txBody>
          <a:bodyPr>
            <a:normAutofit/>
          </a:bodyPr>
          <a:lstStyle/>
          <a:p>
            <a:r>
              <a:rPr lang="en-US" sz="4000" b="1" dirty="0">
                <a:solidFill>
                  <a:srgbClr val="C00000"/>
                </a:solidFill>
                <a:latin typeface="Times New Roman" panose="02020603050405020304" pitchFamily="18" charset="0"/>
                <a:cs typeface="Times New Roman" panose="02020603050405020304" pitchFamily="18" charset="0"/>
              </a:rPr>
              <a:t>Conclusion</a:t>
            </a:r>
            <a:endParaRPr lang="en-IN" sz="4000" dirty="0"/>
          </a:p>
        </p:txBody>
      </p:sp>
      <p:sp>
        <p:nvSpPr>
          <p:cNvPr id="3" name="Content Placeholder 2">
            <a:extLst>
              <a:ext uri="{FF2B5EF4-FFF2-40B4-BE49-F238E27FC236}">
                <a16:creationId xmlns:a16="http://schemas.microsoft.com/office/drawing/2014/main" id="{61156AAA-2AC0-C79D-06C7-9535BFD89AAE}"/>
              </a:ext>
            </a:extLst>
          </p:cNvPr>
          <p:cNvSpPr>
            <a:spLocks noGrp="1"/>
          </p:cNvSpPr>
          <p:nvPr>
            <p:ph idx="1"/>
          </p:nvPr>
        </p:nvSpPr>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This project provides a real-time feedback system that helps teachers understand student emotions using speech and facial expression analysis. By combining audio and video detection, it improves accuracy and provides instant insights into student engagement. Teachers can adjust their teaching methods based on real-time feedback, creating a more interactive and student-focused learning environment. The system effectively handles noise and real-time processing challenges, making it practical for classrooms. Future improvements can enhance its accuracy and adaptability, ensuring better learning experiences.</a:t>
            </a:r>
          </a:p>
          <a:p>
            <a:pPr marL="0" indent="0" algn="just">
              <a:lnSpc>
                <a:spcPct val="150000"/>
              </a:lnSpc>
              <a:buNone/>
            </a:pPr>
            <a:endParaRPr lang="en-IN" sz="2000" dirty="0"/>
          </a:p>
        </p:txBody>
      </p:sp>
      <p:sp>
        <p:nvSpPr>
          <p:cNvPr id="4" name="Footer Placeholder 3">
            <a:extLst>
              <a:ext uri="{FF2B5EF4-FFF2-40B4-BE49-F238E27FC236}">
                <a16:creationId xmlns:a16="http://schemas.microsoft.com/office/drawing/2014/main" id="{B749D966-C1D4-42E1-44CC-08EABD95FA86}"/>
              </a:ext>
            </a:extLst>
          </p:cNvPr>
          <p:cNvSpPr>
            <a:spLocks noGrp="1"/>
          </p:cNvSpPr>
          <p:nvPr>
            <p:ph type="ftr" sz="quarter" idx="11"/>
          </p:nvPr>
        </p:nvSpPr>
        <p:spPr>
          <a:xfrm>
            <a:off x="5744817" y="6356350"/>
            <a:ext cx="644718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20664CD-E775-7CE4-D0C6-FE97B4142C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4643" y="193938"/>
            <a:ext cx="1118314" cy="1114149"/>
          </a:xfrm>
          <a:prstGeom prst="rect">
            <a:avLst/>
          </a:prstGeom>
        </p:spPr>
      </p:pic>
    </p:spTree>
    <p:extLst>
      <p:ext uri="{BB962C8B-B14F-4D97-AF65-F5344CB8AC3E}">
        <p14:creationId xmlns:p14="http://schemas.microsoft.com/office/powerpoint/2010/main" val="3348359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441C8-7800-DF22-E702-0AC48D0F2506}"/>
              </a:ext>
            </a:extLst>
          </p:cNvPr>
          <p:cNvSpPr>
            <a:spLocks noGrp="1"/>
          </p:cNvSpPr>
          <p:nvPr>
            <p:ph type="ctrTitle"/>
          </p:nvPr>
        </p:nvSpPr>
        <p:spPr>
          <a:xfrm>
            <a:off x="964644" y="841010"/>
            <a:ext cx="9917722" cy="3084948"/>
          </a:xfrm>
        </p:spPr>
        <p:txBody>
          <a:bodyPr/>
          <a:lstStyle/>
          <a:p>
            <a:r>
              <a:rPr lang="en-IN" dirty="0">
                <a:solidFill>
                  <a:srgbClr val="C00000"/>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4151840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3022B-FECF-6DB8-0919-ED678A2358C4}"/>
              </a:ext>
            </a:extLst>
          </p:cNvPr>
          <p:cNvSpPr>
            <a:spLocks noGrp="1"/>
          </p:cNvSpPr>
          <p:nvPr>
            <p:ph type="title"/>
          </p:nvPr>
        </p:nvSpPr>
        <p:spPr>
          <a:xfrm>
            <a:off x="673240" y="321547"/>
            <a:ext cx="10680560" cy="1369141"/>
          </a:xfrm>
        </p:spPr>
        <p:txBody>
          <a:bodyPr/>
          <a:lstStyle/>
          <a:p>
            <a:r>
              <a:rPr lang="en-IN" dirty="0">
                <a:solidFill>
                  <a:srgbClr val="C00000"/>
                </a:solidFill>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CF11F7C5-00E5-389B-0BA4-5410432C4B76}"/>
              </a:ext>
            </a:extLst>
          </p:cNvPr>
          <p:cNvSpPr>
            <a:spLocks noGrp="1"/>
          </p:cNvSpPr>
          <p:nvPr>
            <p:ph idx="1"/>
          </p:nvPr>
        </p:nvSpPr>
        <p:spPr>
          <a:xfrm>
            <a:off x="572756" y="1617785"/>
            <a:ext cx="10781044" cy="4732773"/>
          </a:xfrm>
        </p:spPr>
        <p:txBody>
          <a:bodyPr>
            <a:no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Traditional classroom teaching lacks real-time insights into student’s emotions, making interaction less effective. The emotion detection uses </a:t>
            </a:r>
            <a:r>
              <a:rPr lang="en-US" sz="2000" dirty="0">
                <a:solidFill>
                  <a:srgbClr val="00B0F0"/>
                </a:solidFill>
                <a:latin typeface="Times New Roman" panose="02020603050405020304" pitchFamily="18" charset="0"/>
                <a:cs typeface="Times New Roman" panose="02020603050405020304" pitchFamily="18" charset="0"/>
              </a:rPr>
              <a:t>Framing</a:t>
            </a:r>
            <a:r>
              <a:rPr lang="en-US" sz="2000" dirty="0">
                <a:latin typeface="Times New Roman" panose="02020603050405020304" pitchFamily="18" charset="0"/>
                <a:cs typeface="Times New Roman" panose="02020603050405020304" pitchFamily="18" charset="0"/>
              </a:rPr>
              <a:t> and </a:t>
            </a:r>
            <a:r>
              <a:rPr lang="en-US" sz="2000" dirty="0">
                <a:solidFill>
                  <a:srgbClr val="00B0F0"/>
                </a:solidFill>
                <a:latin typeface="Times New Roman" panose="02020603050405020304" pitchFamily="18" charset="0"/>
                <a:cs typeface="Times New Roman" panose="02020603050405020304" pitchFamily="18" charset="0"/>
              </a:rPr>
              <a:t>Transformer </a:t>
            </a:r>
            <a:r>
              <a:rPr lang="en-US" sz="2000" dirty="0">
                <a:latin typeface="Times New Roman" panose="02020603050405020304" pitchFamily="18" charset="0"/>
                <a:cs typeface="Times New Roman" panose="02020603050405020304" pitchFamily="18" charset="0"/>
              </a:rPr>
              <a:t>based models to analyze emotions from audio and video, providing real-time feedback during lessons. By processing audio and facial expressions, it detects emotions like </a:t>
            </a:r>
            <a:r>
              <a:rPr lang="en-US" sz="2000" dirty="0">
                <a:solidFill>
                  <a:srgbClr val="00B0F0"/>
                </a:solidFill>
                <a:latin typeface="Times New Roman" panose="02020603050405020304" pitchFamily="18" charset="0"/>
                <a:cs typeface="Times New Roman" panose="02020603050405020304" pitchFamily="18" charset="0"/>
              </a:rPr>
              <a:t>happiness, boredom, and confusion, </a:t>
            </a:r>
            <a:r>
              <a:rPr lang="en-US" sz="2000" dirty="0">
                <a:latin typeface="Times New Roman" panose="02020603050405020304" pitchFamily="18" charset="0"/>
                <a:cs typeface="Times New Roman" panose="02020603050405020304" pitchFamily="18" charset="0"/>
              </a:rPr>
              <a:t>helping educators adapt their teaching strategies. A dynamic dashboard visualizes emotional data for better engagement tracking. Trained on </a:t>
            </a:r>
            <a:r>
              <a:rPr lang="en-US" sz="2000" dirty="0">
                <a:solidFill>
                  <a:srgbClr val="00B0F0"/>
                </a:solidFill>
                <a:latin typeface="Times New Roman" panose="02020603050405020304" pitchFamily="18" charset="0"/>
                <a:cs typeface="Times New Roman" panose="02020603050405020304" pitchFamily="18" charset="0"/>
              </a:rPr>
              <a:t>SAVEE and RAVDESS</a:t>
            </a:r>
            <a:r>
              <a:rPr lang="en-US" sz="2000" dirty="0">
                <a:latin typeface="Times New Roman" panose="02020603050405020304" pitchFamily="18" charset="0"/>
                <a:cs typeface="Times New Roman" panose="02020603050405020304" pitchFamily="18" charset="0"/>
              </a:rPr>
              <a:t> datasets, the system ensures accuracy across diverse speech and facial variations. It also addresses challenges like background noise, data privacy, and linguistic diversity, creating a more inclusive and effective learning environment.</a:t>
            </a:r>
            <a:endParaRPr lang="en-IN" sz="2000" dirty="0">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803BA8C6-EF4B-CBDB-750B-D0903A51077C}"/>
              </a:ext>
            </a:extLst>
          </p:cNvPr>
          <p:cNvSpPr>
            <a:spLocks noGrp="1"/>
          </p:cNvSpPr>
          <p:nvPr>
            <p:ph type="ftr" sz="quarter" idx="11"/>
          </p:nvPr>
        </p:nvSpPr>
        <p:spPr>
          <a:xfrm>
            <a:off x="5754757" y="6366289"/>
            <a:ext cx="6437243"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50B6AD4A-783B-1093-B238-12573BE7C9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0446" y="223826"/>
            <a:ext cx="1188580" cy="1184153"/>
          </a:xfrm>
          <a:prstGeom prst="rect">
            <a:avLst/>
          </a:prstGeom>
        </p:spPr>
      </p:pic>
    </p:spTree>
    <p:extLst>
      <p:ext uri="{BB962C8B-B14F-4D97-AF65-F5344CB8AC3E}">
        <p14:creationId xmlns:p14="http://schemas.microsoft.com/office/powerpoint/2010/main" val="324415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7D09-CB47-E75D-180E-B47B761320EE}"/>
              </a:ext>
            </a:extLst>
          </p:cNvPr>
          <p:cNvSpPr>
            <a:spLocks noGrp="1"/>
          </p:cNvSpPr>
          <p:nvPr>
            <p:ph type="title"/>
          </p:nvPr>
        </p:nvSpPr>
        <p:spPr>
          <a:xfrm>
            <a:off x="-532563" y="0"/>
            <a:ext cx="5556739" cy="1547446"/>
          </a:xfrm>
        </p:spPr>
        <p:txBody>
          <a:bodyPr/>
          <a:lstStyle/>
          <a:p>
            <a:pPr algn="ctr"/>
            <a:r>
              <a:rPr lang="en-IN" dirty="0">
                <a:solidFill>
                  <a:srgbClr val="C0000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C8429C22-DA20-D4DD-A870-034518B8E1C4}"/>
              </a:ext>
            </a:extLst>
          </p:cNvPr>
          <p:cNvSpPr>
            <a:spLocks noGrp="1"/>
          </p:cNvSpPr>
          <p:nvPr>
            <p:ph idx="1"/>
          </p:nvPr>
        </p:nvSpPr>
        <p:spPr>
          <a:xfrm>
            <a:off x="783771" y="1391478"/>
            <a:ext cx="6094107" cy="5774635"/>
          </a:xfrm>
        </p:spPr>
        <p:txBody>
          <a:bodyPr>
            <a:normAutofit/>
          </a:bodyPr>
          <a:lstStyle/>
          <a:p>
            <a:pPr marL="0" indent="0" algn="just">
              <a:lnSpc>
                <a:spcPct val="100000"/>
              </a:lnSpc>
              <a:buNone/>
            </a:pPr>
            <a:endParaRPr lang="en-US" sz="2000" dirty="0">
              <a:latin typeface="Times New Roman" panose="02020603050405020304" pitchFamily="18" charset="0"/>
              <a:cs typeface="Times New Roman" panose="02020603050405020304" pitchFamily="18" charset="0"/>
            </a:endParaRPr>
          </a:p>
          <a:p>
            <a:pPr marL="0" indent="0" algn="just">
              <a:lnSpc>
                <a:spcPct val="150000"/>
              </a:lnSpc>
              <a:buNone/>
            </a:pPr>
            <a:r>
              <a:rPr lang="en-US" sz="2000" dirty="0">
                <a:latin typeface="Times New Roman" panose="02020603050405020304" pitchFamily="18" charset="0"/>
                <a:cs typeface="Times New Roman" panose="02020603050405020304" pitchFamily="18" charset="0"/>
              </a:rPr>
              <a:t>Traditional classroom teaching primarily relied on blackboards and chalk, where teachers delivered lessons through written explanations and verbal instructions. This method often led to limited student interaction, as teachers were focused on writing on the board rather than engaging with students. As a result, real-time understanding of student’s emotions and comprehension levels was challenging. This made it hard for teachers to know if students were confused or losing interest.</a:t>
            </a:r>
          </a:p>
          <a:p>
            <a:pPr algn="just">
              <a:lnSpc>
                <a:spcPct val="100000"/>
              </a:lnSpc>
            </a:pPr>
            <a:endParaRPr lang="en-US" sz="2000" dirty="0">
              <a:latin typeface="Times New Roman" panose="02020603050405020304" pitchFamily="18" charset="0"/>
              <a:cs typeface="Times New Roman" panose="02020603050405020304" pitchFamily="18" charset="0"/>
            </a:endParaRPr>
          </a:p>
          <a:p>
            <a:pPr algn="just">
              <a:lnSpc>
                <a:spcPct val="100000"/>
              </a:lnSpc>
            </a:pPr>
            <a:endParaRPr lang="en-US" sz="2000" dirty="0">
              <a:latin typeface="Times New Roman" panose="02020603050405020304" pitchFamily="18" charset="0"/>
              <a:cs typeface="Times New Roman" panose="02020603050405020304" pitchFamily="18" charset="0"/>
            </a:endParaRPr>
          </a:p>
          <a:p>
            <a:pPr marL="0" indent="0" algn="just">
              <a:lnSpc>
                <a:spcPct val="100000"/>
              </a:lnSpc>
              <a:buNone/>
            </a:pPr>
            <a:endParaRPr lang="en-IN" sz="20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62A11219-5389-96EA-3F5B-6EA0B91E4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1367" y="2083290"/>
            <a:ext cx="4340888" cy="3828422"/>
          </a:xfrm>
          <a:prstGeom prst="rect">
            <a:avLst/>
          </a:prstGeom>
        </p:spPr>
      </p:pic>
      <p:sp>
        <p:nvSpPr>
          <p:cNvPr id="8" name="Footer Placeholder 7">
            <a:extLst>
              <a:ext uri="{FF2B5EF4-FFF2-40B4-BE49-F238E27FC236}">
                <a16:creationId xmlns:a16="http://schemas.microsoft.com/office/drawing/2014/main" id="{0261A28C-C921-D441-F3AE-763E653EA556}"/>
              </a:ext>
            </a:extLst>
          </p:cNvPr>
          <p:cNvSpPr>
            <a:spLocks noGrp="1"/>
          </p:cNvSpPr>
          <p:nvPr>
            <p:ph type="ftr" sz="quarter" idx="11"/>
          </p:nvPr>
        </p:nvSpPr>
        <p:spPr>
          <a:xfrm>
            <a:off x="5764696" y="6356350"/>
            <a:ext cx="6427304"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2B06C865-F7F1-D40D-0548-F783040E4163}"/>
              </a:ext>
            </a:extLst>
          </p:cNvPr>
          <p:cNvPicPr>
            <a:picLocks noChangeAspect="1"/>
          </p:cNvPicPr>
          <p:nvPr/>
        </p:nvPicPr>
        <p:blipFill>
          <a:blip r:embed="rId3"/>
          <a:stretch>
            <a:fillRect/>
          </a:stretch>
        </p:blipFill>
        <p:spPr>
          <a:xfrm>
            <a:off x="10526042" y="275813"/>
            <a:ext cx="1115665" cy="1115665"/>
          </a:xfrm>
          <a:prstGeom prst="rect">
            <a:avLst/>
          </a:prstGeom>
        </p:spPr>
      </p:pic>
    </p:spTree>
    <p:extLst>
      <p:ext uri="{BB962C8B-B14F-4D97-AF65-F5344CB8AC3E}">
        <p14:creationId xmlns:p14="http://schemas.microsoft.com/office/powerpoint/2010/main" val="2250762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76B1E0-88C3-5636-49C5-12EE9F7D04EF}"/>
              </a:ext>
            </a:extLst>
          </p:cNvPr>
          <p:cNvSpPr>
            <a:spLocks noGrp="1"/>
          </p:cNvSpPr>
          <p:nvPr>
            <p:ph idx="1"/>
          </p:nvPr>
        </p:nvSpPr>
        <p:spPr>
          <a:xfrm>
            <a:off x="301452" y="1620078"/>
            <a:ext cx="5794548" cy="4373218"/>
          </a:xfrm>
        </p:spPr>
        <p:txBody>
          <a:bodyPr>
            <a:normAutofit fontScale="92500" lnSpcReduction="10000"/>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Modern classroom teaching integrates digital boards and webcams, making lessons more interactive and engaging. Teachers can use digital tools to present concepts visually, keeping students focused and involved. With the help of webcams and digital boards emotion detection, educators can assess student’s emotions in real time, identifying whether they are interested, confused, or disengaged. This allows teachers to adjust their teaching methods accordingly, ensuring a more personalized and effective learning experience.</a:t>
            </a: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778BCC1-0BF4-1403-F63A-B25E0CA87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7514" y="1818861"/>
            <a:ext cx="5501092" cy="3816626"/>
          </a:xfrm>
          <a:prstGeom prst="rect">
            <a:avLst/>
          </a:prstGeom>
        </p:spPr>
      </p:pic>
      <p:sp>
        <p:nvSpPr>
          <p:cNvPr id="6" name="Title 1">
            <a:extLst>
              <a:ext uri="{FF2B5EF4-FFF2-40B4-BE49-F238E27FC236}">
                <a16:creationId xmlns:a16="http://schemas.microsoft.com/office/drawing/2014/main" id="{984AD658-C9A3-8A29-987F-F61841D0B459}"/>
              </a:ext>
            </a:extLst>
          </p:cNvPr>
          <p:cNvSpPr>
            <a:spLocks noGrp="1"/>
          </p:cNvSpPr>
          <p:nvPr>
            <p:ph type="title"/>
          </p:nvPr>
        </p:nvSpPr>
        <p:spPr>
          <a:xfrm>
            <a:off x="387736" y="72632"/>
            <a:ext cx="2454856" cy="1547446"/>
          </a:xfrm>
        </p:spPr>
        <p:txBody>
          <a:bodyPr/>
          <a:lstStyle/>
          <a:p>
            <a:pPr algn="ctr"/>
            <a:r>
              <a:rPr lang="en-IN" dirty="0">
                <a:solidFill>
                  <a:srgbClr val="C00000"/>
                </a:solidFill>
                <a:latin typeface="Times New Roman" panose="02020603050405020304" pitchFamily="18" charset="0"/>
                <a:cs typeface="Times New Roman" panose="02020603050405020304" pitchFamily="18" charset="0"/>
              </a:rPr>
              <a:t>..Cont</a:t>
            </a:r>
          </a:p>
        </p:txBody>
      </p:sp>
      <p:sp>
        <p:nvSpPr>
          <p:cNvPr id="7" name="Footer Placeholder 6">
            <a:extLst>
              <a:ext uri="{FF2B5EF4-FFF2-40B4-BE49-F238E27FC236}">
                <a16:creationId xmlns:a16="http://schemas.microsoft.com/office/drawing/2014/main" id="{AFDE4D5A-4B02-C1C9-BF8A-BDF5454FF383}"/>
              </a:ext>
            </a:extLst>
          </p:cNvPr>
          <p:cNvSpPr>
            <a:spLocks noGrp="1"/>
          </p:cNvSpPr>
          <p:nvPr>
            <p:ph type="ftr" sz="quarter" idx="11"/>
          </p:nvPr>
        </p:nvSpPr>
        <p:spPr>
          <a:xfrm>
            <a:off x="5655365" y="6366289"/>
            <a:ext cx="6649277"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B461C003-846E-8CAF-403A-45A7F728E106}"/>
              </a:ext>
            </a:extLst>
          </p:cNvPr>
          <p:cNvPicPr>
            <a:picLocks noChangeAspect="1"/>
          </p:cNvPicPr>
          <p:nvPr/>
        </p:nvPicPr>
        <p:blipFill>
          <a:blip r:embed="rId4"/>
          <a:stretch>
            <a:fillRect/>
          </a:stretch>
        </p:blipFill>
        <p:spPr>
          <a:xfrm>
            <a:off x="10497793" y="288522"/>
            <a:ext cx="1115665" cy="1115665"/>
          </a:xfrm>
          <a:prstGeom prst="rect">
            <a:avLst/>
          </a:prstGeom>
        </p:spPr>
      </p:pic>
    </p:spTree>
    <p:extLst>
      <p:ext uri="{BB962C8B-B14F-4D97-AF65-F5344CB8AC3E}">
        <p14:creationId xmlns:p14="http://schemas.microsoft.com/office/powerpoint/2010/main" val="3052606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8F9D3-1287-26F0-2FC6-A63FFDF41C96}"/>
              </a:ext>
            </a:extLst>
          </p:cNvPr>
          <p:cNvSpPr>
            <a:spLocks noGrp="1"/>
          </p:cNvSpPr>
          <p:nvPr>
            <p:ph type="ctrTitle"/>
          </p:nvPr>
        </p:nvSpPr>
        <p:spPr>
          <a:xfrm>
            <a:off x="572756" y="298174"/>
            <a:ext cx="3949003" cy="756903"/>
          </a:xfrm>
        </p:spPr>
        <p:txBody>
          <a:bodyPr>
            <a:normAutofit/>
          </a:bodyPr>
          <a:lstStyle/>
          <a:p>
            <a:r>
              <a:rPr lang="en-US" sz="3500" b="1" dirty="0">
                <a:solidFill>
                  <a:srgbClr val="C00000"/>
                </a:solidFill>
                <a:latin typeface="Times New Roman" panose="02020603050405020304" pitchFamily="18" charset="0"/>
                <a:cs typeface="Times New Roman" panose="02020603050405020304" pitchFamily="18" charset="0"/>
              </a:rPr>
              <a:t>Problem Statement</a:t>
            </a:r>
            <a:endParaRPr lang="en-IN" sz="3500" b="1"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7740426-AAEB-BA4A-D6ED-0D3B93A35489}"/>
              </a:ext>
            </a:extLst>
          </p:cNvPr>
          <p:cNvSpPr>
            <a:spLocks noGrp="1"/>
          </p:cNvSpPr>
          <p:nvPr>
            <p:ph type="subTitle" idx="1"/>
          </p:nvPr>
        </p:nvSpPr>
        <p:spPr>
          <a:xfrm>
            <a:off x="496957" y="1339524"/>
            <a:ext cx="7076660" cy="4832676"/>
          </a:xfrm>
        </p:spPr>
        <p:txBody>
          <a:bodyPr>
            <a:noAutofit/>
          </a:bodyPr>
          <a:lstStyle/>
          <a:p>
            <a:pPr algn="just">
              <a:lnSpc>
                <a:spcPct val="150000"/>
              </a:lnSpc>
            </a:pPr>
            <a:r>
              <a:rPr lang="en-US" sz="2000" dirty="0">
                <a:latin typeface="Times New Roman" panose="02020603050405020304" pitchFamily="18" charset="0"/>
                <a:cs typeface="Times New Roman" panose="02020603050405020304" pitchFamily="18" charset="0"/>
              </a:rPr>
              <a:t>In traditional classrooms, it is difficult to understand student’s emotions in real-time, which makes it harder to adjust teaching methods and keep students engaged. Without immediate emotional feedback, students may lose interest, leading to lower participation and learning outcomes. This project aims to solve this problem by using speech emotion detection to analyze audio and video. By identifying emotions like happiness, boredom, and confusion, the system gives teachers real-time feedback to help them improve engagement and teaching strategies. Key challenges include dealing with noise, ensuring privacy, and handling language differences in diverse classrooms.</a:t>
            </a: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A5FBD80-9B5A-7908-D926-7A97FA6D1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4052" y="1558184"/>
            <a:ext cx="4448326" cy="4709584"/>
          </a:xfrm>
          <a:prstGeom prst="rect">
            <a:avLst/>
          </a:prstGeom>
        </p:spPr>
      </p:pic>
      <p:sp>
        <p:nvSpPr>
          <p:cNvPr id="4" name="Footer Placeholder 3">
            <a:extLst>
              <a:ext uri="{FF2B5EF4-FFF2-40B4-BE49-F238E27FC236}">
                <a16:creationId xmlns:a16="http://schemas.microsoft.com/office/drawing/2014/main" id="{57948480-AAA6-4660-0DD1-8E10256B1E79}"/>
              </a:ext>
            </a:extLst>
          </p:cNvPr>
          <p:cNvSpPr>
            <a:spLocks noGrp="1"/>
          </p:cNvSpPr>
          <p:nvPr>
            <p:ph type="ftr" sz="quarter" idx="11"/>
          </p:nvPr>
        </p:nvSpPr>
        <p:spPr>
          <a:xfrm>
            <a:off x="5734878" y="6356350"/>
            <a:ext cx="6457122"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E638DCE-96AD-6ED3-671C-22FEAD47EFCA}"/>
              </a:ext>
            </a:extLst>
          </p:cNvPr>
          <p:cNvPicPr>
            <a:picLocks noChangeAspect="1"/>
          </p:cNvPicPr>
          <p:nvPr/>
        </p:nvPicPr>
        <p:blipFill>
          <a:blip r:embed="rId3"/>
          <a:stretch>
            <a:fillRect/>
          </a:stretch>
        </p:blipFill>
        <p:spPr>
          <a:xfrm>
            <a:off x="10875481" y="223859"/>
            <a:ext cx="1115665" cy="1115665"/>
          </a:xfrm>
          <a:prstGeom prst="rect">
            <a:avLst/>
          </a:prstGeom>
        </p:spPr>
      </p:pic>
    </p:spTree>
    <p:extLst>
      <p:ext uri="{BB962C8B-B14F-4D97-AF65-F5344CB8AC3E}">
        <p14:creationId xmlns:p14="http://schemas.microsoft.com/office/powerpoint/2010/main" val="2005717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D333A36-185F-7F61-DF4C-93460C4EFCE8}"/>
              </a:ext>
            </a:extLst>
          </p:cNvPr>
          <p:cNvSpPr>
            <a:spLocks noGrp="1"/>
          </p:cNvSpPr>
          <p:nvPr>
            <p:ph type="title"/>
          </p:nvPr>
        </p:nvSpPr>
        <p:spPr>
          <a:xfrm>
            <a:off x="874207" y="117986"/>
            <a:ext cx="10731637" cy="363795"/>
          </a:xfrm>
        </p:spPr>
        <p:txBody>
          <a:bodyPr>
            <a:normAutofit fontScale="90000"/>
          </a:bodyPr>
          <a:lstStyle/>
          <a:p>
            <a:r>
              <a:rPr lang="en-IN" sz="2800" dirty="0">
                <a:solidFill>
                  <a:srgbClr val="C00000"/>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1E2BA911-936C-861A-2AEB-9D9A4AED4AA7}"/>
              </a:ext>
            </a:extLst>
          </p:cNvPr>
          <p:cNvGraphicFramePr>
            <a:graphicFrameLocks noGrp="1"/>
          </p:cNvGraphicFramePr>
          <p:nvPr>
            <p:ph idx="4294967295"/>
            <p:extLst>
              <p:ext uri="{D42A27DB-BD31-4B8C-83A1-F6EECF244321}">
                <p14:modId xmlns:p14="http://schemas.microsoft.com/office/powerpoint/2010/main" val="4129689642"/>
              </p:ext>
            </p:extLst>
          </p:nvPr>
        </p:nvGraphicFramePr>
        <p:xfrm>
          <a:off x="228163" y="599767"/>
          <a:ext cx="10731637" cy="5852160"/>
        </p:xfrm>
        <a:graphic>
          <a:graphicData uri="http://schemas.openxmlformats.org/drawingml/2006/table">
            <a:tbl>
              <a:tblPr firstRow="1" bandRow="1">
                <a:tableStyleId>{5C22544A-7EE6-4342-B048-85BDC9FD1C3A}</a:tableStyleId>
              </a:tblPr>
              <a:tblGrid>
                <a:gridCol w="990119">
                  <a:extLst>
                    <a:ext uri="{9D8B030D-6E8A-4147-A177-3AD203B41FA5}">
                      <a16:colId xmlns:a16="http://schemas.microsoft.com/office/drawing/2014/main" val="2927389354"/>
                    </a:ext>
                  </a:extLst>
                </a:gridCol>
                <a:gridCol w="3239622">
                  <a:extLst>
                    <a:ext uri="{9D8B030D-6E8A-4147-A177-3AD203B41FA5}">
                      <a16:colId xmlns:a16="http://schemas.microsoft.com/office/drawing/2014/main" val="435172333"/>
                    </a:ext>
                  </a:extLst>
                </a:gridCol>
                <a:gridCol w="3816504">
                  <a:extLst>
                    <a:ext uri="{9D8B030D-6E8A-4147-A177-3AD203B41FA5}">
                      <a16:colId xmlns:a16="http://schemas.microsoft.com/office/drawing/2014/main" val="4185257208"/>
                    </a:ext>
                  </a:extLst>
                </a:gridCol>
                <a:gridCol w="2685392">
                  <a:extLst>
                    <a:ext uri="{9D8B030D-6E8A-4147-A177-3AD203B41FA5}">
                      <a16:colId xmlns:a16="http://schemas.microsoft.com/office/drawing/2014/main" val="2158612539"/>
                    </a:ext>
                  </a:extLst>
                </a:gridCol>
              </a:tblGrid>
              <a:tr h="602273">
                <a:tc>
                  <a:txBody>
                    <a:bodyPr/>
                    <a:lstStyle/>
                    <a:p>
                      <a:pPr algn="l"/>
                      <a:r>
                        <a:rPr lang="en-IN" dirty="0">
                          <a:latin typeface="Times New Roman" panose="02020603050405020304" pitchFamily="18" charset="0"/>
                          <a:cs typeface="Times New Roman" panose="02020603050405020304" pitchFamily="18" charset="0"/>
                        </a:rPr>
                        <a:t>S.NO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Times New Roman" panose="02020603050405020304"/>
                          <a:ea typeface="Times New Roman" panose="02020603050405020304"/>
                          <a:cs typeface="Times New Roman" panose="02020603050405020304"/>
                        </a:rPr>
                        <a:t>TITLE &amp; AUTHORS</a:t>
                      </a:r>
                      <a:endParaRPr lang="en-US" sz="1800" dirty="0">
                        <a:latin typeface="+mn-lt"/>
                        <a:ea typeface="Times New Roman" panose="02020603050405020304"/>
                        <a:cs typeface="Times New Roman" panose="02020603050405020304"/>
                      </a:endParaRPr>
                    </a:p>
                    <a:p>
                      <a:pPr algn="l"/>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Times New Roman" panose="02020603050405020304"/>
                          <a:ea typeface="Times New Roman" panose="02020603050405020304"/>
                          <a:cs typeface="Times New Roman" panose="02020603050405020304"/>
                        </a:rPr>
                        <a:t>METHODOLOGY</a:t>
                      </a:r>
                      <a:endParaRPr lang="en-US" sz="1800" dirty="0">
                        <a:latin typeface="+mn-lt"/>
                        <a:ea typeface="Times New Roman" panose="02020603050405020304"/>
                        <a:cs typeface="Times New Roman" panose="02020603050405020304"/>
                      </a:endParaRPr>
                    </a:p>
                    <a:p>
                      <a:pPr algn="l"/>
                      <a:endParaRPr lang="en-IN" dirty="0"/>
                    </a:p>
                  </a:txBody>
                  <a:tcPr/>
                </a:tc>
                <a:tc>
                  <a:txBody>
                    <a:bodyPr/>
                    <a:lstStyle/>
                    <a:p>
                      <a:pPr algn="l"/>
                      <a:r>
                        <a:rPr lang="en-IN" dirty="0">
                          <a:latin typeface="Times New Roman" panose="02020603050405020304" pitchFamily="18" charset="0"/>
                          <a:cs typeface="Times New Roman" panose="02020603050405020304" pitchFamily="18" charset="0"/>
                        </a:rPr>
                        <a:t>LIMITATIONS</a:t>
                      </a:r>
                    </a:p>
                  </a:txBody>
                  <a:tcPr/>
                </a:tc>
                <a:extLst>
                  <a:ext uri="{0D108BD9-81ED-4DB2-BD59-A6C34878D82A}">
                    <a16:rowId xmlns:a16="http://schemas.microsoft.com/office/drawing/2014/main" val="1130798427"/>
                  </a:ext>
                </a:extLst>
              </a:tr>
              <a:tr h="1634741">
                <a:tc>
                  <a:txBody>
                    <a:bodyPr/>
                    <a:lstStyle/>
                    <a:p>
                      <a:pPr algn="l"/>
                      <a:r>
                        <a:rPr lang="en-IN" dirty="0">
                          <a:latin typeface="Times New Roman" panose="02020603050405020304" pitchFamily="18" charset="0"/>
                          <a:cs typeface="Times New Roman" panose="02020603050405020304" pitchFamily="18" charset="0"/>
                        </a:rPr>
                        <a:t>01.</a:t>
                      </a:r>
                    </a:p>
                  </a:txBody>
                  <a:tcPr/>
                </a:tc>
                <a:tc>
                  <a:txBody>
                    <a:bodyPr/>
                    <a:lstStyle/>
                    <a:p>
                      <a:pPr algn="l"/>
                      <a:r>
                        <a:rPr lang="en-US" b="1" dirty="0">
                          <a:latin typeface="Times New Roman" panose="02020603050405020304" pitchFamily="18" charset="0"/>
                          <a:cs typeface="Times New Roman" panose="02020603050405020304" pitchFamily="18" charset="0"/>
                        </a:rPr>
                        <a:t>TITLE: Human emotion detection through facial expressions for commercial analysis </a:t>
                      </a:r>
                      <a:br>
                        <a:rPr lang="en-US" b="1" dirty="0">
                          <a:latin typeface="Times New Roman" panose="02020603050405020304" pitchFamily="18" charset="0"/>
                          <a:cs typeface="Times New Roman" panose="02020603050405020304" pitchFamily="18" charset="0"/>
                        </a:rPr>
                      </a:br>
                      <a:r>
                        <a:rPr lang="en-US" b="0" i="0" dirty="0">
                          <a:latin typeface="Times New Roman" panose="02020603050405020304" pitchFamily="18" charset="0"/>
                          <a:cs typeface="Times New Roman" panose="02020603050405020304" pitchFamily="18" charset="0"/>
                        </a:rPr>
                        <a:t>Ruiz L Z et al., 2017</a:t>
                      </a:r>
                      <a:endParaRPr lang="en-IN" b="0" i="0"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Analyzed facial expressions using image processing techniques to detect human emotions for commercial purposes</a:t>
                      </a:r>
                      <a:r>
                        <a:rPr lang="en-US" dirty="0"/>
                        <a:t>.</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Focused only on facial expressions; lacks integration with other modalities like speech or text for comprehensive emotion detection.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50831395"/>
                  </a:ext>
                </a:extLst>
              </a:tr>
              <a:tr h="1634741">
                <a:tc>
                  <a:txBody>
                    <a:bodyPr/>
                    <a:lstStyle/>
                    <a:p>
                      <a:pPr algn="l"/>
                      <a:r>
                        <a:rPr lang="en-IN" dirty="0">
                          <a:latin typeface="Times New Roman" panose="02020603050405020304" pitchFamily="18" charset="0"/>
                          <a:cs typeface="Times New Roman" panose="02020603050405020304" pitchFamily="18" charset="0"/>
                        </a:rPr>
                        <a:t>02.</a:t>
                      </a:r>
                    </a:p>
                  </a:txBody>
                  <a:tcPr/>
                </a:tc>
                <a:tc>
                  <a:txBody>
                    <a:bodyPr/>
                    <a:lstStyle/>
                    <a:p>
                      <a:pPr algn="l"/>
                      <a:r>
                        <a:rPr lang="en-IN" b="1" dirty="0"/>
                        <a:t>T</a:t>
                      </a:r>
                      <a:r>
                        <a:rPr lang="en-IN" b="1" dirty="0">
                          <a:latin typeface="Times New Roman" panose="02020603050405020304" pitchFamily="18" charset="0"/>
                          <a:cs typeface="Times New Roman" panose="02020603050405020304" pitchFamily="18" charset="0"/>
                        </a:rPr>
                        <a:t>ITLE:</a:t>
                      </a: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Emotion recognition using hybrid Gaussian mixture model and deep neural network</a:t>
                      </a:r>
                      <a:r>
                        <a:rPr lang="en-IN" dirty="0">
                          <a:latin typeface="Times New Roman" panose="02020603050405020304" pitchFamily="18" charset="0"/>
                          <a:cs typeface="Times New Roman" panose="02020603050405020304" pitchFamily="18" charset="0"/>
                        </a:rPr>
                        <a:t> </a:t>
                      </a:r>
                      <a:br>
                        <a:rPr lang="en-IN" dirty="0">
                          <a:latin typeface="Times New Roman" panose="02020603050405020304" pitchFamily="18" charset="0"/>
                          <a:cs typeface="Times New Roman" panose="02020603050405020304" pitchFamily="18" charset="0"/>
                        </a:rPr>
                      </a:br>
                      <a:r>
                        <a:rPr lang="en-IN" i="0" dirty="0">
                          <a:latin typeface="Times New Roman" panose="02020603050405020304" pitchFamily="18" charset="0"/>
                          <a:cs typeface="Times New Roman" panose="02020603050405020304" pitchFamily="18" charset="0"/>
                        </a:rPr>
                        <a:t>Shahin I et al., 2019</a:t>
                      </a:r>
                    </a:p>
                  </a:txBody>
                  <a:tcPr/>
                </a:tc>
                <a:tc>
                  <a:txBody>
                    <a:bodyPr/>
                    <a:lstStyle/>
                    <a:p>
                      <a:pPr algn="l"/>
                      <a:r>
                        <a:rPr lang="en-US" dirty="0">
                          <a:latin typeface="Times New Roman" panose="02020603050405020304" pitchFamily="18" charset="0"/>
                          <a:cs typeface="Times New Roman" panose="02020603050405020304" pitchFamily="18" charset="0"/>
                        </a:rPr>
                        <a:t>Combined Gaussian Mixture Models (GMM) with deep neural networks to enhance emotion recognition performance.</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Computationally expensive; struggles with distinguishing emotions with overlapping acoustic features like anger and fear.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43897375"/>
                  </a:ext>
                </a:extLst>
              </a:tr>
              <a:tr h="1718535">
                <a:tc>
                  <a:txBody>
                    <a:bodyPr/>
                    <a:lstStyle/>
                    <a:p>
                      <a:pPr algn="l"/>
                      <a:r>
                        <a:rPr lang="en-IN" dirty="0">
                          <a:latin typeface="Times New Roman" panose="02020603050405020304" pitchFamily="18" charset="0"/>
                          <a:cs typeface="Times New Roman" panose="02020603050405020304" pitchFamily="18" charset="0"/>
                        </a:rPr>
                        <a:t>03.</a:t>
                      </a:r>
                    </a:p>
                  </a:txBody>
                  <a:tcPr/>
                </a:tc>
                <a:tc>
                  <a:txBody>
                    <a:bodyPr/>
                    <a:lstStyle/>
                    <a:p>
                      <a:pPr algn="l"/>
                      <a:r>
                        <a:rPr lang="en-IN" b="1" dirty="0">
                          <a:latin typeface="Times New Roman" panose="02020603050405020304" pitchFamily="18" charset="0"/>
                          <a:cs typeface="Times New Roman" panose="02020603050405020304" pitchFamily="18" charset="0"/>
                        </a:rPr>
                        <a:t>TITLE</a:t>
                      </a:r>
                      <a:r>
                        <a:rPr lang="en-IN" b="0"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Performance evaluation of different support vector machine kernels for face emotion recognition</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i="0" dirty="0" err="1">
                          <a:latin typeface="Times New Roman" panose="02020603050405020304" pitchFamily="18" charset="0"/>
                          <a:cs typeface="Times New Roman" panose="02020603050405020304" pitchFamily="18" charset="0"/>
                        </a:rPr>
                        <a:t>Adeyanju</a:t>
                      </a:r>
                      <a:r>
                        <a:rPr lang="en-US" i="0" dirty="0">
                          <a:latin typeface="Times New Roman" panose="02020603050405020304" pitchFamily="18" charset="0"/>
                          <a:cs typeface="Times New Roman" panose="02020603050405020304" pitchFamily="18" charset="0"/>
                        </a:rPr>
                        <a:t> I A et al., 2015</a:t>
                      </a:r>
                      <a:endParaRPr lang="en-IN" i="0"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Evaluated various SVM kernels to identify the best-performing kernel for emotion recognition through facial features.</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Limited performance in recognizing subtle emotions; lacks testing in real-time or complex scenarios with overlapping emotional expressions.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83396247"/>
                  </a:ext>
                </a:extLst>
              </a:tr>
            </a:tbl>
          </a:graphicData>
        </a:graphic>
      </p:graphicFrame>
      <p:sp>
        <p:nvSpPr>
          <p:cNvPr id="2" name="Footer Placeholder 1">
            <a:extLst>
              <a:ext uri="{FF2B5EF4-FFF2-40B4-BE49-F238E27FC236}">
                <a16:creationId xmlns:a16="http://schemas.microsoft.com/office/drawing/2014/main" id="{D66B8E21-4938-DF70-A2C8-7264417879F5}"/>
              </a:ext>
            </a:extLst>
          </p:cNvPr>
          <p:cNvSpPr>
            <a:spLocks noGrp="1"/>
          </p:cNvSpPr>
          <p:nvPr>
            <p:ph type="ftr" sz="quarter" idx="11"/>
          </p:nvPr>
        </p:nvSpPr>
        <p:spPr>
          <a:xfrm>
            <a:off x="5565912" y="6420678"/>
            <a:ext cx="6897758" cy="437322"/>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409AFFE-867B-5855-94C5-802B2E8FF972}"/>
              </a:ext>
            </a:extLst>
          </p:cNvPr>
          <p:cNvPicPr>
            <a:picLocks noChangeAspect="1"/>
          </p:cNvPicPr>
          <p:nvPr/>
        </p:nvPicPr>
        <p:blipFill>
          <a:blip r:embed="rId2"/>
          <a:stretch>
            <a:fillRect/>
          </a:stretch>
        </p:blipFill>
        <p:spPr>
          <a:xfrm>
            <a:off x="11071949" y="117986"/>
            <a:ext cx="1067789" cy="1067789"/>
          </a:xfrm>
          <a:prstGeom prst="rect">
            <a:avLst/>
          </a:prstGeom>
        </p:spPr>
      </p:pic>
    </p:spTree>
    <p:extLst>
      <p:ext uri="{BB962C8B-B14F-4D97-AF65-F5344CB8AC3E}">
        <p14:creationId xmlns:p14="http://schemas.microsoft.com/office/powerpoint/2010/main" val="2813442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C7173FD-011B-0930-9E76-84AD1EF506AB}"/>
              </a:ext>
            </a:extLst>
          </p:cNvPr>
          <p:cNvGraphicFramePr>
            <a:graphicFrameLocks noGrp="1"/>
          </p:cNvGraphicFramePr>
          <p:nvPr>
            <p:extLst>
              <p:ext uri="{D42A27DB-BD31-4B8C-83A1-F6EECF244321}">
                <p14:modId xmlns:p14="http://schemas.microsoft.com/office/powerpoint/2010/main" val="1997245418"/>
              </p:ext>
            </p:extLst>
          </p:nvPr>
        </p:nvGraphicFramePr>
        <p:xfrm>
          <a:off x="335275" y="349869"/>
          <a:ext cx="10661301" cy="6006481"/>
        </p:xfrm>
        <a:graphic>
          <a:graphicData uri="http://schemas.openxmlformats.org/drawingml/2006/table">
            <a:tbl>
              <a:tblPr firstRow="1" bandRow="1">
                <a:tableStyleId>{5C22544A-7EE6-4342-B048-85BDC9FD1C3A}</a:tableStyleId>
              </a:tblPr>
              <a:tblGrid>
                <a:gridCol w="783772">
                  <a:extLst>
                    <a:ext uri="{9D8B030D-6E8A-4147-A177-3AD203B41FA5}">
                      <a16:colId xmlns:a16="http://schemas.microsoft.com/office/drawing/2014/main" val="360682568"/>
                    </a:ext>
                  </a:extLst>
                </a:gridCol>
                <a:gridCol w="3418246">
                  <a:extLst>
                    <a:ext uri="{9D8B030D-6E8A-4147-A177-3AD203B41FA5}">
                      <a16:colId xmlns:a16="http://schemas.microsoft.com/office/drawing/2014/main" val="3724987639"/>
                    </a:ext>
                  </a:extLst>
                </a:gridCol>
                <a:gridCol w="3791491">
                  <a:extLst>
                    <a:ext uri="{9D8B030D-6E8A-4147-A177-3AD203B41FA5}">
                      <a16:colId xmlns:a16="http://schemas.microsoft.com/office/drawing/2014/main" val="381740073"/>
                    </a:ext>
                  </a:extLst>
                </a:gridCol>
                <a:gridCol w="2667792">
                  <a:extLst>
                    <a:ext uri="{9D8B030D-6E8A-4147-A177-3AD203B41FA5}">
                      <a16:colId xmlns:a16="http://schemas.microsoft.com/office/drawing/2014/main" val="2306978145"/>
                    </a:ext>
                  </a:extLst>
                </a:gridCol>
              </a:tblGrid>
              <a:tr h="640285">
                <a:tc>
                  <a:txBody>
                    <a:bodyPr/>
                    <a:lstStyle/>
                    <a:p>
                      <a:pPr algn="l"/>
                      <a:r>
                        <a:rPr lang="en-IN" dirty="0">
                          <a:latin typeface="Times New Roman" panose="02020603050405020304" pitchFamily="18" charset="0"/>
                          <a:cs typeface="Times New Roman" panose="02020603050405020304" pitchFamily="18" charset="0"/>
                        </a:rPr>
                        <a:t>S.NO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Times New Roman" panose="02020603050405020304"/>
                          <a:ea typeface="Times New Roman" panose="02020603050405020304"/>
                          <a:cs typeface="Times New Roman" panose="02020603050405020304"/>
                        </a:rPr>
                        <a:t>TITLE &amp; AUTHORS</a:t>
                      </a:r>
                      <a:endParaRPr lang="en-US" sz="1800" dirty="0">
                        <a:latin typeface="+mn-lt"/>
                        <a:ea typeface="Times New Roman" panose="02020603050405020304"/>
                        <a:cs typeface="Times New Roman" panose="02020603050405020304"/>
                      </a:endParaRPr>
                    </a:p>
                    <a:p>
                      <a:pPr algn="l"/>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Times New Roman" panose="02020603050405020304"/>
                          <a:ea typeface="Times New Roman" panose="02020603050405020304"/>
                          <a:cs typeface="Times New Roman" panose="02020603050405020304"/>
                        </a:rPr>
                        <a:t>METHODOLOGY</a:t>
                      </a:r>
                      <a:endParaRPr lang="en-US" sz="1800" dirty="0">
                        <a:latin typeface="+mn-lt"/>
                        <a:ea typeface="Times New Roman" panose="02020603050405020304"/>
                        <a:cs typeface="Times New Roman" panose="02020603050405020304"/>
                      </a:endParaRPr>
                    </a:p>
                    <a:p>
                      <a:pPr algn="l"/>
                      <a:endParaRPr lang="en-IN" dirty="0"/>
                    </a:p>
                  </a:txBody>
                  <a:tcPr/>
                </a:tc>
                <a:tc>
                  <a:txBody>
                    <a:bodyPr/>
                    <a:lstStyle/>
                    <a:p>
                      <a:pPr algn="l"/>
                      <a:r>
                        <a:rPr lang="en-IN" dirty="0">
                          <a:latin typeface="Times New Roman" panose="02020603050405020304" pitchFamily="18" charset="0"/>
                          <a:cs typeface="Times New Roman" panose="02020603050405020304" pitchFamily="18" charset="0"/>
                        </a:rPr>
                        <a:t>LIMITATIONS</a:t>
                      </a:r>
                    </a:p>
                  </a:txBody>
                  <a:tcPr/>
                </a:tc>
                <a:extLst>
                  <a:ext uri="{0D108BD9-81ED-4DB2-BD59-A6C34878D82A}">
                    <a16:rowId xmlns:a16="http://schemas.microsoft.com/office/drawing/2014/main" val="2824657237"/>
                  </a:ext>
                </a:extLst>
              </a:tr>
              <a:tr h="1615957">
                <a:tc>
                  <a:txBody>
                    <a:bodyPr/>
                    <a:lstStyle/>
                    <a:p>
                      <a:pPr algn="l"/>
                      <a:r>
                        <a:rPr lang="en-IN" dirty="0">
                          <a:latin typeface="Times New Roman" panose="02020603050405020304" pitchFamily="18" charset="0"/>
                          <a:cs typeface="Times New Roman" panose="02020603050405020304" pitchFamily="18" charset="0"/>
                        </a:rPr>
                        <a:t>04.</a:t>
                      </a:r>
                    </a:p>
                  </a:txBody>
                  <a:tcPr/>
                </a:tc>
                <a:tc>
                  <a:txBody>
                    <a:bodyPr/>
                    <a:lstStyle/>
                    <a:p>
                      <a:pPr algn="l"/>
                      <a:r>
                        <a:rPr lang="en-US" b="1" dirty="0">
                          <a:latin typeface="Times New Roman" panose="02020603050405020304" pitchFamily="18" charset="0"/>
                          <a:cs typeface="Times New Roman" panose="02020603050405020304" pitchFamily="18" charset="0"/>
                        </a:rPr>
                        <a:t>TITLE:</a:t>
                      </a:r>
                      <a:r>
                        <a:rPr lang="en-IN" sz="2000" b="1" dirty="0">
                          <a:latin typeface="Times New Roman" panose="02020603050405020304" pitchFamily="18" charset="0"/>
                          <a:cs typeface="Times New Roman" panose="02020603050405020304" pitchFamily="18" charset="0"/>
                        </a:rPr>
                        <a:t>Improved emotion recognition using GMM-UBMs</a:t>
                      </a:r>
                    </a:p>
                    <a:p>
                      <a:pPr algn="l"/>
                      <a:r>
                        <a:rPr lang="en-IN" sz="2000" dirty="0" err="1">
                          <a:latin typeface="Times New Roman" panose="02020603050405020304" pitchFamily="18" charset="0"/>
                          <a:cs typeface="Times New Roman" panose="02020603050405020304" pitchFamily="18" charset="0"/>
                        </a:rPr>
                        <a:t>Vydana</a:t>
                      </a:r>
                      <a:r>
                        <a:rPr lang="en-IN" sz="2000" dirty="0">
                          <a:latin typeface="Times New Roman" panose="02020603050405020304" pitchFamily="18" charset="0"/>
                          <a:cs typeface="Times New Roman" panose="02020603050405020304" pitchFamily="18" charset="0"/>
                        </a:rPr>
                        <a:t> H K et al. 2015 </a:t>
                      </a:r>
                      <a:endParaRPr lang="en-IN" sz="2000" b="0" i="0" dirty="0">
                        <a:latin typeface="Times New Roman" panose="02020603050405020304" pitchFamily="18" charset="0"/>
                        <a:cs typeface="Times New Roman" panose="02020603050405020304" pitchFamily="18" charset="0"/>
                      </a:endParaRPr>
                    </a:p>
                  </a:txBody>
                  <a:tcPr/>
                </a:tc>
                <a:tc>
                  <a:txBody>
                    <a:bodyPr/>
                    <a:lstStyle/>
                    <a:p>
                      <a:pPr algn="just"/>
                      <a:r>
                        <a:rPr lang="en-US" sz="2000" dirty="0">
                          <a:latin typeface="Times New Roman" panose="02020603050405020304" pitchFamily="18" charset="0"/>
                          <a:cs typeface="Times New Roman" panose="02020603050405020304" pitchFamily="18" charset="0"/>
                        </a:rPr>
                        <a:t>Used GMM-UBM (Gaussian Mixture Models with Universal Background Models) for emotion recognition in speech.</a:t>
                      </a:r>
                      <a:endParaRPr lang="en-IN" sz="2000" dirty="0">
                        <a:latin typeface="Times New Roman" panose="02020603050405020304" pitchFamily="18" charset="0"/>
                        <a:cs typeface="Times New Roman" panose="02020603050405020304" pitchFamily="18" charset="0"/>
                      </a:endParaRPr>
                    </a:p>
                  </a:txBody>
                  <a:tcPr/>
                </a:tc>
                <a:tc>
                  <a:txBody>
                    <a:bodyPr/>
                    <a:lstStyle/>
                    <a:p>
                      <a:pPr algn="l"/>
                      <a:r>
                        <a:rPr lang="en-US" sz="2000" dirty="0">
                          <a:latin typeface="Times New Roman" panose="02020603050405020304" pitchFamily="18" charset="0"/>
                          <a:cs typeface="Times New Roman" panose="02020603050405020304" pitchFamily="18" charset="0"/>
                        </a:rPr>
                        <a:t>Performance can degrade in noisy environments or with non-standardized speech patterns</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31118874"/>
                  </a:ext>
                </a:extLst>
              </a:tr>
              <a:tr h="1737916">
                <a:tc>
                  <a:txBody>
                    <a:bodyPr/>
                    <a:lstStyle/>
                    <a:p>
                      <a:pPr algn="l"/>
                      <a:r>
                        <a:rPr lang="en-IN" dirty="0">
                          <a:latin typeface="Times New Roman" panose="02020603050405020304" pitchFamily="18" charset="0"/>
                          <a:cs typeface="Times New Roman" panose="02020603050405020304" pitchFamily="18" charset="0"/>
                        </a:rPr>
                        <a:t>05.</a:t>
                      </a:r>
                    </a:p>
                  </a:txBody>
                  <a:tcPr/>
                </a:tc>
                <a:tc>
                  <a:txBody>
                    <a:bodyPr/>
                    <a:lstStyle/>
                    <a:p>
                      <a:pPr algn="l"/>
                      <a:r>
                        <a:rPr lang="en-IN" b="1" dirty="0"/>
                        <a:t>T</a:t>
                      </a:r>
                      <a:r>
                        <a:rPr lang="en-IN" b="1" dirty="0">
                          <a:latin typeface="Times New Roman" panose="02020603050405020304" pitchFamily="18" charset="0"/>
                          <a:cs typeface="Times New Roman" panose="02020603050405020304" pitchFamily="18" charset="0"/>
                        </a:rPr>
                        <a:t>ITLE</a:t>
                      </a:r>
                      <a:r>
                        <a:rPr lang="en-IN"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A video, text, and speech-driven realistic 3-D virtual head for human machine interface</a:t>
                      </a:r>
                    </a:p>
                    <a:p>
                      <a:pPr algn="l"/>
                      <a:r>
                        <a:rPr lang="en-IN" sz="2000" dirty="0">
                          <a:latin typeface="Times New Roman" panose="02020603050405020304" pitchFamily="18" charset="0"/>
                          <a:cs typeface="Times New Roman" panose="02020603050405020304" pitchFamily="18" charset="0"/>
                        </a:rPr>
                        <a:t>Yu J 2014</a:t>
                      </a:r>
                      <a:endParaRPr lang="en-US" sz="2000" b="1" dirty="0">
                        <a:latin typeface="Times New Roman" panose="02020603050405020304" pitchFamily="18" charset="0"/>
                        <a:cs typeface="Times New Roman" panose="02020603050405020304" pitchFamily="18" charset="0"/>
                      </a:endParaRPr>
                    </a:p>
                  </a:txBody>
                  <a:tcPr/>
                </a:tc>
                <a:tc>
                  <a:txBody>
                    <a:bodyPr/>
                    <a:lstStyle/>
                    <a:p>
                      <a:pPr algn="l"/>
                      <a:r>
                        <a:rPr lang="en-US" sz="2000" dirty="0">
                          <a:latin typeface="Times New Roman" panose="02020603050405020304" pitchFamily="18" charset="0"/>
                          <a:cs typeface="Times New Roman" panose="02020603050405020304" pitchFamily="18" charset="0"/>
                        </a:rPr>
                        <a:t>Combined video, text, and speech inputs to drive a 3-D virtual head for emotion recognition</a:t>
                      </a:r>
                      <a:r>
                        <a:rPr lang="en-US" dirty="0"/>
                        <a:t>.</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sz="2000" dirty="0">
                          <a:latin typeface="Times New Roman" panose="02020603050405020304" pitchFamily="18" charset="0"/>
                          <a:cs typeface="Times New Roman" panose="02020603050405020304" pitchFamily="18" charset="0"/>
                        </a:rPr>
                        <a:t>High complexity in integrating multiple modalities; may require significant processing power.</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70140410"/>
                  </a:ext>
                </a:extLst>
              </a:tr>
              <a:tr h="2012323">
                <a:tc>
                  <a:txBody>
                    <a:bodyPr/>
                    <a:lstStyle/>
                    <a:p>
                      <a:pPr algn="l"/>
                      <a:r>
                        <a:rPr lang="en-IN" dirty="0">
                          <a:latin typeface="Times New Roman" panose="02020603050405020304" pitchFamily="18" charset="0"/>
                          <a:cs typeface="Times New Roman" panose="02020603050405020304" pitchFamily="18" charset="0"/>
                        </a:rPr>
                        <a:t>06.</a:t>
                      </a:r>
                    </a:p>
                  </a:txBody>
                  <a:tcPr/>
                </a:tc>
                <a:tc>
                  <a:txBody>
                    <a:bodyPr/>
                    <a:lstStyle/>
                    <a:p>
                      <a:pPr algn="l"/>
                      <a:r>
                        <a:rPr lang="en-IN" sz="1800" b="1" dirty="0">
                          <a:latin typeface="Times New Roman" panose="02020603050405020304" pitchFamily="18" charset="0"/>
                          <a:cs typeface="Times New Roman" panose="02020603050405020304" pitchFamily="18" charset="0"/>
                        </a:rPr>
                        <a:t>TITLE</a:t>
                      </a:r>
                      <a:r>
                        <a:rPr lang="en-IN" sz="2000" b="1"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Librosa: Audio and music signal analysis in Python</a:t>
                      </a:r>
                    </a:p>
                    <a:p>
                      <a:pPr algn="l"/>
                      <a:r>
                        <a:rPr lang="en-IN" sz="2000" dirty="0">
                          <a:latin typeface="Times New Roman" panose="02020603050405020304" pitchFamily="18" charset="0"/>
                          <a:cs typeface="Times New Roman" panose="02020603050405020304" pitchFamily="18" charset="0"/>
                        </a:rPr>
                        <a:t>McFee B et al. 2015</a:t>
                      </a:r>
                      <a:endParaRPr lang="en-US" sz="2000" b="1" dirty="0">
                        <a:latin typeface="Times New Roman" panose="02020603050405020304" pitchFamily="18" charset="0"/>
                        <a:cs typeface="Times New Roman" panose="02020603050405020304" pitchFamily="18" charset="0"/>
                      </a:endParaRPr>
                    </a:p>
                  </a:txBody>
                  <a:tcPr/>
                </a:tc>
                <a:tc>
                  <a:txBody>
                    <a:bodyPr/>
                    <a:lstStyle/>
                    <a:p>
                      <a:pPr algn="l"/>
                      <a:r>
                        <a:rPr lang="en-US" sz="2000" dirty="0">
                          <a:latin typeface="Times New Roman" panose="02020603050405020304" pitchFamily="18" charset="0"/>
                          <a:cs typeface="Times New Roman" panose="02020603050405020304" pitchFamily="18" charset="0"/>
                        </a:rPr>
                        <a:t>Introduced Librosa for audio signal processing, widely used for emotion detection in speech.</a:t>
                      </a:r>
                      <a:endParaRPr lang="en-IN" sz="2000" dirty="0">
                        <a:latin typeface="Times New Roman" panose="02020603050405020304" pitchFamily="18" charset="0"/>
                        <a:cs typeface="Times New Roman" panose="02020603050405020304" pitchFamily="18" charset="0"/>
                      </a:endParaRPr>
                    </a:p>
                  </a:txBody>
                  <a:tcPr/>
                </a:tc>
                <a:tc>
                  <a:txBody>
                    <a:bodyPr/>
                    <a:lstStyle/>
                    <a:p>
                      <a:pPr algn="l"/>
                      <a:r>
                        <a:rPr lang="en-US" sz="2000" b="0" dirty="0">
                          <a:latin typeface="Times New Roman" panose="02020603050405020304" pitchFamily="18" charset="0"/>
                          <a:cs typeface="Times New Roman" panose="02020603050405020304" pitchFamily="18" charset="0"/>
                        </a:rPr>
                        <a:t>Requires expertise in feature extraction; may face limitations in extremely noisy environments.</a:t>
                      </a:r>
                      <a:endParaRPr lang="en-IN" sz="20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4745442"/>
                  </a:ext>
                </a:extLst>
              </a:tr>
            </a:tbl>
          </a:graphicData>
        </a:graphic>
      </p:graphicFrame>
      <p:sp>
        <p:nvSpPr>
          <p:cNvPr id="3" name="Footer Placeholder 2">
            <a:extLst>
              <a:ext uri="{FF2B5EF4-FFF2-40B4-BE49-F238E27FC236}">
                <a16:creationId xmlns:a16="http://schemas.microsoft.com/office/drawing/2014/main" id="{3D8D42AD-9431-09C0-497A-6B7429564B0D}"/>
              </a:ext>
            </a:extLst>
          </p:cNvPr>
          <p:cNvSpPr>
            <a:spLocks noGrp="1"/>
          </p:cNvSpPr>
          <p:nvPr>
            <p:ph type="ftr" sz="quarter" idx="11"/>
          </p:nvPr>
        </p:nvSpPr>
        <p:spPr>
          <a:xfrm>
            <a:off x="5595730" y="6356350"/>
            <a:ext cx="6857999"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1F5E76C-69C0-95E0-1C29-8EB376CD6B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96576" y="136525"/>
            <a:ext cx="1118314" cy="1114149"/>
          </a:xfrm>
          <a:prstGeom prst="rect">
            <a:avLst/>
          </a:prstGeom>
        </p:spPr>
      </p:pic>
    </p:spTree>
    <p:extLst>
      <p:ext uri="{BB962C8B-B14F-4D97-AF65-F5344CB8AC3E}">
        <p14:creationId xmlns:p14="http://schemas.microsoft.com/office/powerpoint/2010/main" val="1347644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329F9-857F-30F1-24F3-CE8977B1228A}"/>
              </a:ext>
            </a:extLst>
          </p:cNvPr>
          <p:cNvSpPr>
            <a:spLocks noGrp="1"/>
          </p:cNvSpPr>
          <p:nvPr>
            <p:ph type="title"/>
          </p:nvPr>
        </p:nvSpPr>
        <p:spPr/>
        <p:txBody>
          <a:bodyPr/>
          <a:lstStyle/>
          <a:p>
            <a:r>
              <a:rPr lang="en-IN" dirty="0">
                <a:solidFill>
                  <a:srgbClr val="C00000"/>
                </a:solidFill>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84994B50-423F-A777-283E-A4E9569F697B}"/>
              </a:ext>
            </a:extLst>
          </p:cNvPr>
          <p:cNvSpPr>
            <a:spLocks noGrp="1"/>
          </p:cNvSpPr>
          <p:nvPr>
            <p:ph idx="1"/>
          </p:nvPr>
        </p:nvSpPr>
        <p:spPr>
          <a:xfrm>
            <a:off x="838200" y="1590262"/>
            <a:ext cx="6596270" cy="4641574"/>
          </a:xfrm>
        </p:spPr>
        <p:txBody>
          <a:bodyPr>
            <a:normAutofit fontScale="92500"/>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In traditional classrooms, teachers assessed student’s understanding and engagement through indirect methods such as academic performance, attendance, behavior, and extracurricular participation. These evaluations were subjective and lacked real-time emotional insights, making it difficult to identify confusion or disengagement. As a result, interventions were often delayed, and personalized teaching approaches were limited. With advancements in digital learning modern education now incorporates emotion detection, enabling real-time feedback to enhance student engagement and optimize learning outcomes.</a:t>
            </a: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B91C0FEA-1C65-0289-094D-73B71E6B1B01}"/>
              </a:ext>
            </a:extLst>
          </p:cNvPr>
          <p:cNvSpPr>
            <a:spLocks noGrp="1"/>
          </p:cNvSpPr>
          <p:nvPr>
            <p:ph type="ftr" sz="quarter" idx="11"/>
          </p:nvPr>
        </p:nvSpPr>
        <p:spPr>
          <a:xfrm>
            <a:off x="5575851" y="6356350"/>
            <a:ext cx="6728791" cy="365125"/>
          </a:xfrm>
        </p:spPr>
        <p:txBody>
          <a:bodyPr/>
          <a:lstStyle/>
          <a:p>
            <a:r>
              <a:rPr lang="en-US" b="1" dirty="0">
                <a:solidFill>
                  <a:srgbClr val="0070C0"/>
                </a:solidFill>
                <a:latin typeface="Times New Roman" panose="02020603050405020304" pitchFamily="18" charset="0"/>
                <a:cs typeface="Times New Roman" panose="02020603050405020304" pitchFamily="18" charset="0"/>
              </a:rPr>
              <a:t>Real-Time Feedback for Teachers using Multi-Modal Emotion Detection in Classroom Teaching</a:t>
            </a:r>
            <a:endParaRPr lang="en-IN" b="1"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86D4DCE-C27B-B6BE-9807-F2903FA5C5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9556" y="188360"/>
            <a:ext cx="1118314" cy="1114149"/>
          </a:xfrm>
          <a:prstGeom prst="rect">
            <a:avLst/>
          </a:prstGeom>
        </p:spPr>
      </p:pic>
      <p:pic>
        <p:nvPicPr>
          <p:cNvPr id="7" name="Picture 6">
            <a:extLst>
              <a:ext uri="{FF2B5EF4-FFF2-40B4-BE49-F238E27FC236}">
                <a16:creationId xmlns:a16="http://schemas.microsoft.com/office/drawing/2014/main" id="{9D97AA36-98B2-20D1-9F8F-9EB8956374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82" y="1750270"/>
            <a:ext cx="4154557" cy="4154557"/>
          </a:xfrm>
          <a:prstGeom prst="rect">
            <a:avLst/>
          </a:prstGeom>
        </p:spPr>
      </p:pic>
    </p:spTree>
    <p:extLst>
      <p:ext uri="{BB962C8B-B14F-4D97-AF65-F5344CB8AC3E}">
        <p14:creationId xmlns:p14="http://schemas.microsoft.com/office/powerpoint/2010/main" val="2249196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6646</TotalTime>
  <Words>2331</Words>
  <Application>Microsoft Office PowerPoint</Application>
  <PresentationFormat>Widescreen</PresentationFormat>
  <Paragraphs>174</Paragraphs>
  <Slides>28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Arial MT</vt:lpstr>
      <vt:lpstr>Calibri</vt:lpstr>
      <vt:lpstr>Calibri Light</vt:lpstr>
      <vt:lpstr>Times New Roman</vt:lpstr>
      <vt:lpstr>Office Theme</vt:lpstr>
      <vt:lpstr>Real-Time Feedback for Teachers using Multi-Modal Emotion Detection in Classroom Teaching. </vt:lpstr>
      <vt:lpstr>Justification Of Selection of the Project Theme</vt:lpstr>
      <vt:lpstr>Abstract</vt:lpstr>
      <vt:lpstr>Introduction</vt:lpstr>
      <vt:lpstr>..Cont</vt:lpstr>
      <vt:lpstr>Problem Statement</vt:lpstr>
      <vt:lpstr>Literature Survey</vt:lpstr>
      <vt:lpstr>PowerPoint Presentation</vt:lpstr>
      <vt:lpstr>Existing System</vt:lpstr>
      <vt:lpstr>…Cont</vt:lpstr>
      <vt:lpstr>PowerPoint Presentation</vt:lpstr>
      <vt:lpstr>Limitations</vt:lpstr>
      <vt:lpstr>Proposed System</vt:lpstr>
      <vt:lpstr>Objectives</vt:lpstr>
      <vt:lpstr>Methodology</vt:lpstr>
      <vt:lpstr>PowerPoint Presentation</vt:lpstr>
      <vt:lpstr>Technologies</vt:lpstr>
      <vt:lpstr>Code Review</vt:lpstr>
      <vt:lpstr>Transforming each module into code</vt:lpstr>
      <vt:lpstr>Github Link</vt:lpstr>
      <vt:lpstr>Justification of Performance Parameters</vt:lpstr>
      <vt:lpstr>Results</vt:lpstr>
      <vt:lpstr>Results</vt:lpstr>
      <vt:lpstr>Results</vt:lpstr>
      <vt:lpstr>PowerPoint Presentation</vt:lpstr>
      <vt:lpstr>Key Takeaways of the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lakshman sirigiri</dc:creator>
  <cp:lastModifiedBy>Deepika Jakka</cp:lastModifiedBy>
  <cp:revision>35</cp:revision>
  <dcterms:created xsi:type="dcterms:W3CDTF">2024-11-30T07:41:23Z</dcterms:created>
  <dcterms:modified xsi:type="dcterms:W3CDTF">2025-04-08T03:48:33Z</dcterms:modified>
</cp:coreProperties>
</file>

<file path=docProps/thumbnail.jpeg>
</file>